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13"/>
  </p:notesMasterIdLst>
  <p:sldIdLst>
    <p:sldId id="256" r:id="rId2"/>
    <p:sldId id="300" r:id="rId3"/>
    <p:sldId id="375" r:id="rId4"/>
    <p:sldId id="376" r:id="rId5"/>
    <p:sldId id="301" r:id="rId6"/>
    <p:sldId id="377" r:id="rId7"/>
    <p:sldId id="302" r:id="rId8"/>
    <p:sldId id="258" r:id="rId9"/>
    <p:sldId id="274" r:id="rId10"/>
    <p:sldId id="336" r:id="rId11"/>
    <p:sldId id="337" r:id="rId12"/>
    <p:sldId id="378" r:id="rId13"/>
    <p:sldId id="338" r:id="rId14"/>
    <p:sldId id="379" r:id="rId15"/>
    <p:sldId id="292" r:id="rId16"/>
    <p:sldId id="293" r:id="rId17"/>
    <p:sldId id="264" r:id="rId18"/>
    <p:sldId id="339" r:id="rId19"/>
    <p:sldId id="262" r:id="rId20"/>
    <p:sldId id="260" r:id="rId21"/>
    <p:sldId id="303" r:id="rId22"/>
    <p:sldId id="261" r:id="rId23"/>
    <p:sldId id="340" r:id="rId24"/>
    <p:sldId id="271" r:id="rId25"/>
    <p:sldId id="341" r:id="rId26"/>
    <p:sldId id="270" r:id="rId27"/>
    <p:sldId id="342" r:id="rId28"/>
    <p:sldId id="380" r:id="rId29"/>
    <p:sldId id="343" r:id="rId30"/>
    <p:sldId id="263" r:id="rId31"/>
    <p:sldId id="265" r:id="rId32"/>
    <p:sldId id="344" r:id="rId33"/>
    <p:sldId id="266" r:id="rId34"/>
    <p:sldId id="345" r:id="rId35"/>
    <p:sldId id="267" r:id="rId36"/>
    <p:sldId id="268" r:id="rId37"/>
    <p:sldId id="269" r:id="rId38"/>
    <p:sldId id="295" r:id="rId39"/>
    <p:sldId id="285" r:id="rId40"/>
    <p:sldId id="286" r:id="rId41"/>
    <p:sldId id="272" r:id="rId42"/>
    <p:sldId id="381" r:id="rId43"/>
    <p:sldId id="346" r:id="rId44"/>
    <p:sldId id="299" r:id="rId45"/>
    <p:sldId id="273" r:id="rId46"/>
    <p:sldId id="382" r:id="rId47"/>
    <p:sldId id="347" r:id="rId48"/>
    <p:sldId id="275" r:id="rId49"/>
    <p:sldId id="348" r:id="rId50"/>
    <p:sldId id="349" r:id="rId51"/>
    <p:sldId id="294" r:id="rId52"/>
    <p:sldId id="276" r:id="rId53"/>
    <p:sldId id="350" r:id="rId54"/>
    <p:sldId id="304" r:id="rId55"/>
    <p:sldId id="277" r:id="rId56"/>
    <p:sldId id="278" r:id="rId57"/>
    <p:sldId id="351" r:id="rId58"/>
    <p:sldId id="352" r:id="rId59"/>
    <p:sldId id="296" r:id="rId60"/>
    <p:sldId id="279" r:id="rId61"/>
    <p:sldId id="281" r:id="rId62"/>
    <p:sldId id="353" r:id="rId63"/>
    <p:sldId id="297" r:id="rId64"/>
    <p:sldId id="305" r:id="rId65"/>
    <p:sldId id="306" r:id="rId66"/>
    <p:sldId id="308" r:id="rId67"/>
    <p:sldId id="354" r:id="rId68"/>
    <p:sldId id="307" r:id="rId69"/>
    <p:sldId id="355" r:id="rId70"/>
    <p:sldId id="309" r:id="rId71"/>
    <p:sldId id="310" r:id="rId72"/>
    <p:sldId id="356" r:id="rId73"/>
    <p:sldId id="311" r:id="rId74"/>
    <p:sldId id="312" r:id="rId75"/>
    <p:sldId id="359" r:id="rId76"/>
    <p:sldId id="317" r:id="rId77"/>
    <p:sldId id="385" r:id="rId78"/>
    <p:sldId id="360" r:id="rId79"/>
    <p:sldId id="361" r:id="rId80"/>
    <p:sldId id="362" r:id="rId81"/>
    <p:sldId id="363" r:id="rId82"/>
    <p:sldId id="364" r:id="rId83"/>
    <p:sldId id="318" r:id="rId84"/>
    <p:sldId id="319" r:id="rId85"/>
    <p:sldId id="320" r:id="rId86"/>
    <p:sldId id="321" r:id="rId87"/>
    <p:sldId id="366" r:id="rId88"/>
    <p:sldId id="367" r:id="rId89"/>
    <p:sldId id="322" r:id="rId90"/>
    <p:sldId id="323" r:id="rId91"/>
    <p:sldId id="383" r:id="rId92"/>
    <p:sldId id="368" r:id="rId93"/>
    <p:sldId id="384" r:id="rId94"/>
    <p:sldId id="324" r:id="rId95"/>
    <p:sldId id="369" r:id="rId96"/>
    <p:sldId id="325" r:id="rId97"/>
    <p:sldId id="326" r:id="rId98"/>
    <p:sldId id="327" r:id="rId99"/>
    <p:sldId id="370" r:id="rId100"/>
    <p:sldId id="371" r:id="rId101"/>
    <p:sldId id="328" r:id="rId102"/>
    <p:sldId id="330" r:id="rId103"/>
    <p:sldId id="331" r:id="rId104"/>
    <p:sldId id="332" r:id="rId105"/>
    <p:sldId id="333" r:id="rId106"/>
    <p:sldId id="334" r:id="rId107"/>
    <p:sldId id="374" r:id="rId108"/>
    <p:sldId id="335" r:id="rId109"/>
    <p:sldId id="372" r:id="rId110"/>
    <p:sldId id="373" r:id="rId111"/>
    <p:sldId id="329" r:id="rId1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03" autoAdjust="0"/>
  </p:normalViewPr>
  <p:slideViewPr>
    <p:cSldViewPr>
      <p:cViewPr varScale="1">
        <p:scale>
          <a:sx n="118" d="100"/>
          <a:sy n="11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3CC1F-0E1F-4EAA-94E6-D0A51E2F50CB}" type="datetimeFigureOut">
              <a:rPr lang="en-CA" smtClean="0"/>
              <a:t>23/03/2015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B16B-B2D9-4E81-A274-BEE83E0E31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390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https://encrypted-tbn0.gstatic.com/images?q=tbn:ANd9GcS6CKvzkMqkwp5_YSfJZS-KCn7lnN5Oxzdj-d6IYI2Vy_qd2unE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508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http://images3.wikia.nocookie.net/__cb20071017185050/dofus/images/3/36/Dark_Treeckler_Branch.png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http://images3.wikia.nocookie.net/__cb20071017185050/dofus/images/3/36/Dark_Treeckler_Branch.png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7385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http://www.wallcoo.net/nature/mountain_of_the_world_01/images/%5Bwallcoo%5D_mountain_wallpapers_AP29004.jpg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030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http://static.searchengineguide.com/images/directory-ideal.jpg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81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http://www.koyalwholesale.com/images/cache/d/1/f/d1f4d35506ed8c3a8d5476334a25d942.jpg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37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http://www.nanoforum.org/educationtree/Images/Tree-Leaves/tree-fullzoom-2branches.gif</a:t>
            </a:r>
          </a:p>
          <a:p>
            <a:r>
              <a:rPr lang="en-CA" smtClean="0"/>
              <a:t>http://cf.ltkcdn.net/family/images/std/141366-425x282-extended-family.jpg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8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http://thinkprogress.org/wp-content/uploads/2012/02/MandatoryLeftOrRightTurn-300x300.png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60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http://mathsticks.com/userfiles/isLessThanImg.jpg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254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http://www.thereason4hope.com/wp-content/uploads/2012/09/greater11.jpg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644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http://www.sethbarnes.com/blogphotos/sethbarnes/www/comparing.jpg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06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http://bemycareercoach.com/wp-content/uploads/overworked.jpg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508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http://www.rockyhorror.com/images/pic_timewarp.gif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412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http://www.clker.com/cliparts/b/4/5/e/1195445291308224009jean_victor_balin_arrow_go_right.svg.hi.png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591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http://www.cardscan.com/images/support/tips/duplicates/duplicates_header.jpg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9412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data:image/jpeg;base64,/9j/4AAQSkZJRgABAQAAAQABAAD/2wCEAAkGBhQSERQUExQWFRUWGRcXGBgYGBgYFxcVGh4XGhgXGB0cHCYeHBwjGhcYHy8gIycpLCwsGB4xNTAqNSYrLSkBCQoKDgwOGg8PGiwkHyQsLCwsLCwsLCwsLCwsLCwsLCwsKSwsLCwsLCwsKSwsLCksLCwsLCwsLCwsLCwsLCwsLP/AABEIARgAtAMBIgACEQEDEQH/xAAcAAACAgMBAQAAAAAAAAAAAAAFBgMEAAIHAQj/xABAEAACAQIEBAQDBQcDAwQDAAABAhEAAwQSITEFBkFREyJhcTKBkQdCobHwFCNSYsHR4RYz8SRykkPC0tMVgrL/xAAaAQACAwEBAAAAAAAAAAAAAAADBAECBQAG/8QALBEAAgIBAwIFBQEAAwEAAAAAAAECEQMEEiExURMiQWGBIzIzcbGRFFKhBf/aAAwDAQACEQMRAD8AAXFkk1lkESR261OR2rfKI27VmtstwRBtQTp+utT2E9f0a9tYfY1at4cVHJKa6EReQR+hUZO4H6neauZCJEV4tjcxVdxakQLv61NZnXfp71v4f6j3qW2hqhakSWNSP6168k6HvUgtDMBWyW9dtJrndA6W/wCCELtVlZ0qe1bFWLVlTGtWtk0VAp7/AK7VKmvSpHw2pNZbt/OokWijbw/WtzY7etS2bcxpU5txVa9SxTXDipFHaa2yD9dalW3FRVlkiG3b96sWLJMa16qVat7Cph1KSRC1uDUTLVsmar3BG1F4XJUgVaypFB9K8ou5lKRz5rJzEVJasQNa3gAmNRNSEloiKEyYs2s2oGlSpv8A4raxZ0mp0s1Sy+1Gof51uEmalWzVgpE6VR8FilkFS2h2H4VMiT0qdbI0NUci6RFat7Ht+dbYrLbBZmVF3JYwB9arcb4xbwlovc9lHVm6AVy7i/E72NfNdPl0y21PlH4a+9Hx43Ll8A9vmse8Xz7hbYgMbh/kWQfmdKpp9qFqdLNw/NP/AJUm8WwQBCiIA/HrQhsOBsdaZx4oSVky8p1nB/aHhrh1zWz2ZYj5gkUwYTGpcUNbZWB6ggiuBrfZTvPoau4Hjb2XD2WNtuo3U+4610tN2OUkzv6GpGGlK/JPOSYxYYBLyfEs7/zL6flTa1melIyUlLayxU/Gtwm1bEawKntKPaoSJbo0tJU1panRRl6VsuHiucqK9SK1b/rVfErV5Viq9xNY+dc5WQkVAKyvWFZRitCThiCIMbVYW2NBWJhRqR0rfDp3I1qGyhtlg/2qZfpVm3Y0/XvUowuvT/NDldcBI16kVq3W7D0qY2ss1uiDX2qqdliC1Z1q14QUSa2srLHrS99pHFDZwlwW2hyAJPQE9P5oJomODkyG/QV8Vh24rjG8xFm15FgSSRuR6nvT7wb7PMPaURb1A3bU0B+y7CZbCHWTJM6mTXSf2iP12oWbK9zjfCG4wpJoBYzk+y29pD7jU0m8zfZ9ay5kthG/lNdRN3SgvFnDLEUr40oO4sMoqXVHz5xPhLWjBmhwOtdH5m4MWkgSaQcXYykhgZrd02fxY+5n5ce1mYDiL2LqXbZh1MjsR1U+hr6D5Z4wuMsW7y6ZlEjfK3VfrpXzkVrpH2OceyPessfKQLij10DR8ortTjUluXoDi/Q654I7f81sMPH96p2ccDr0/wA1bw+LzbDTakHJFydLEVKVnp/zWpuTp7j9fSpbBod88kkbWzFVLm/1osACKoYpIH1qZPsREHsleVKAK9qbJOXtx4ISCNSQPaaxOKFbiltp7j6Uo+KzQT+vei2Hvagb7ST360zOFAotD3huIp3ntVhOMCddB29qRDjtQFOm1btxVs2w7az9YoDi7CcVwdHzBpAInf61Yt2NCDSBgsWwXNmgzB9dqeMHi/3Svc8pyBmkRBioqiLfqEUsBRPbf8K4h9onEy95lnQAH/yJ1+giuv8AEsbmtnwzJKdD3Bj+tcH5hxAdyTuDHp+po+lh9Tk5y8p2LkpAMOhEAZR+VNtm+CNwfauS8t/thRLeQm2LeZYYLOnUwT8oo/yhisQ1yHtPaB0Ks4ffUEHSPakc0Grdo0YNNIeMVjUtjzECqD4622oO9JvMq3b+LFpWIVYnWJ6/KoOP8LxNshLVm26RJcXHDA9s2b+kUGOO2lfUu3VjBxW9bjpMGuQcy3B4zEetOHCeUsXcbPdujwxOmbMx/Clbm7Bi3cj5VoaRRhk27rFc7co3QvTNGeT7xTG2T6sD81P9Y+lBn0q1w27lvWz2dfx0/rWrJWqELOwYLihaQp2mNPr9KP4PHFBrqaQbVwgQNgep70dwmNhVJBPT8azHBEuXA4tj9UHqf6f3NGsNiFIkd654OIv4gI1UTAPanPgF7Mgjfelsq29CcTtBi2s1Ux/l096tLoelDsfiSe3Wh80EQJbEGdq8qC9jCDuayjpkWzjFh4MRppNXLV770Uso5D7n11qyrlWH6+tassYv6hlMXqYg9Y/uay3ezMzd+mpiqGFxABII361bCAgkddYGn1+lBcaLFheJkAiNiD7wf6xRf/Ur3kCtI1E9u8fKljwtZJifw7V6LhB3if1/SoeKLOTYx4XmAoLygwDAGu2rE0jca+N4iJ0j8akxl9tP1uP+ap3rum/uPSj48ai7Lp8He+VBbu4W15AQUXX5CjOH4alsgIoXWSRv9aQvsz43/wBKqH7sj6U6XeJi1+8uDyQfMNgembtI615/NDbNx9zWg7imUmwgOKLHcmj37BZMkoD7/wBq53hueLd7FKiK584ExplnU09X8SFWJqs8bg/MiU93RlPjWLFtSBAFcR5vxOe8fc10LmXihMxNcr4nclz86f8A/n46bkxbVSVUipFSK+k9Rr9NajNzSvbT6itpozjpuG4YYUiNYjzD00o0uCuZQuQfM/5rn/DMWco1Mad/aj2G4s4AGZj89aQlB2yG1QxLgb0yE+c60wcBvXLejqde3/NJNrjjgiHai+E5iYfGesDagzxtoGnTH448dj+M1SxPEFiKWP8AUJZTB2HzofxLFk6gnTWe9L+C75DLL7DGWBJMTWUp/wCob2m30rKL4ci3iexyorrHWavMNKoo8Ge9S2rk9ewrXkgRdtSZ/CrFu7knUfn3qi90jqdY962D670JoktC5847amsu352rSzbU67adp1q0ltOjxp2mqtpEMG4qycu0bRQ/LoZ9qZsVaU2iQx0y9Dp0pcxNuWgHT170SErLrhDT9nWPUO9pjBPmX8iPyrqVprwRgfCNs6eYkGI1nSK+f1YowZTDA6EV1bkDnG3iB4N+A8dTow2kVma7Tyb8SI9psqrYzBYa0/7lbAns8x7wKYMEpCTccM3UjRZ12FScRs4a38CqD11FKnEuZEUFUMmkVuycJDLahyzTmHFiGg1zrHNLGjXEOIzJJ17UvXXkk1s6XHsRn5p7meEVlsV5FbW+tOWLjRwEkpBJ0P4UcRZ6/ntQTlu6CGUzH9KY8HYUEgn1E/lvSM5NNlWiA4eT+etWcPbXtr71mJSYgCCe+wqNE1g/nVE7KNBRcWidh61SxmMzfD1/WlQX0QH7xmtssZcon9bV21EopMD3Y/Osra7eIO0ekVlWosISEden+a8RtQwgf0rY2vWst4UnTpWizi8gLdo9/ai3LvA7d97njO6IlsuDbyTMqIhhBGvpQ7CYUzqDlHppTLypg0uXGTJIgFtJOUMoMCN+0UnqMmyDaYXFHdJJk/DOSrVwgLefKWKZiiTvAYDPqNpP8w2rMBwvDm4EF6RmKldBcWJ1IysIIG8jcd6NYniD27YuC0gPiZEEnMGGsiQSVJmQe5qrfu3jct3WwyjKJyrlOaAEOaJIJgbjQ1kLU5Xbb/8AUaPgY+xFjsCoTXMbLkoXQAso1IzAkANEaCRodaDYbk+w5Oa5fCa/ELdq5OkMqktmU+bY9vWrnFsS6koLfhLJOSS0TpqY0mNvw2qC5cxIsFQykHXL4izI6xJbaTAokcmVR4l1O8LG/QjHINh2fJeulV1khCdpKgDQtrMA9PXTLnJ2EtX2QYp5tsBEqjmYMrCsI1g+o2q9wi/c/eRZDg6wvlKkjQqY7A7dqu8TbEXkVmw6AZh5gFDEyTMbxBI2rnqcqlUpcV3RCwQ9EUuJcruFdlvXbgUxlzByNxJORRBjQ/gap4bgGHukBbt9WEFw5sqCvXw2KgFgDtG49ZojxXFvuLAsm4BmEls22uwKgT076RVbBY6+LThAi5p3uIpK7EANrM/P1ro5Mmy75+C0scLqiC5yTYe5ltX7jGMx8TwwBoTBKzHb66aQdOI8l4ZGVTiWDMgfz5ACZAKCAxzb7+m81Z4Ji7ofS2tw5YYRMgGdyCAdfWit69iLlpl/ZgEX7zZc4AJECQCY0rnnzRlTfHwR4OOugGv/AGf2WXNauXW8mYrKsx0nywgB31BymqCcoWGICPiAfvF1tLaVuo8TMd+kqKYMViXRFYWMhAyZ5PnAgAZY9NdPWhuBv3gS6OqkbE3FXXWfiOuh9amObM43uI8HHdUWbHLmHtOq27t7M+hDeCQI6ypBjSZ06VcxXCbVkW2e+Fa4zKZA8MZRM5s0lTIgx1oTw/E3hcEqpcsY+9IYABZ2ynof5qZMFxDxBctm0oKy2VspyCFzMGaI0BIA18x7VTJmywfLsssON+gP4jh0CLlc5j0zCNQCIGUMDB69PwFCTO57wdaYcXY8FycoCaIpLBgumYkkTHxTA0En3NZ+IYfN4YINwxB1Cj100pnDK4p8sz8sFGVICMWJgyPardq8yfdY9Z1gU1pgFVA3lb1HWqmL8zZAlv10Og7+piq/8hPoiXipWxdHEnPSfWIrK3xCqGICyJ32rKPuQHahJtmdqlw98A6k+/aorq9RoazD4Y54PWtBsrQXt3YEk7AwJO/c0Y5NxBe88ZmAVSVT4mXOoYAbyQ0aa60C8EmfKSBAEd6YuVl8O4WVWByKTlMFhmWQSBIHt1ikM7WxjGKNTRaTh720wrXmYG43nXqIOukRv01qS+7q7EblmGs6gGAdGA2+eprTivGrbZIlvOWYkGQi6BVB1iOmg0qc3c4zADVrmg2HmMD00rPxJydyXcdzScYcMrklmDnLm32ffaZL67VNawzBYDADeB4kToJ/3N40q1Zw+skVct4cR2pnbHsJrLN+oNs2ip8uQHWTleTO+viVPa4ezMDmAPoHiPbxIq+MJVuxhqG1HsWc511A17hBeMzDT+V59B/ubVNZ4AROW5lneFcT7/vKI4jH2bH+9cRO2YgEn0r2zzFhLhCrftlu2YA/Q1dQVdDvEn3KVnlgzIZZnco06bf+p0qZ+WmJBNxZHXK3/wBlMGGtjTrU1xNaG4x7Flkn3Fm5ykXgG4CNYGRtJ3geLpt0qW1ySVIYXcpiNFcaRHS720pmtp6Vbyz9KtGMa5Ilkn3ELiHL3g5HzBvOijysCATOhzn1G3WhTteLYnw13UW2IOUDQLPngyYmPWmrnMlbEiZW4hEbyJIj5ikjDcSLPcFxiFuZWbL1YEDNqDqPU96Fljz5UNYZXHn3ClzgWe0ltj4In4A33slsMx7kz+OuwAl/0HbUhixEe59qF4/HhrqlJC5my6SpZYB+EakgKZ0pjw3Hg4HkLAmJ7nruajdkUFyLz273ZvfdbdoIgLEaAzAHr60GF1rZGbXvru235UYu3LYQsUYKp7qDM9BvVa5YQwxBjSAfMTPsPSaHjkkRNbhYxLs7FgCBWUXxdzzHJbXL0gmPlrXlPLIuwvsZzdidBHfWtXxPnkb6EfLWrBie1aMonyj3rVdAxjwXErNxmDeTQZddyd6YOFv4Rc6ZfD8zfwWwyszeu23WueNhdQTTNy7eco1pYOcZYO0FlOTsZrN1OFKLkmM4ncki/wAS4dmuWSlwlH8wkmFzA5tN56SKK4K0DIEDWdO5AJX5GRQHjPDjbcayR1UgzA0jWO2lGuG4pEQ59JZsvrrGmnU6/OlYelOxnUfY/gK2sP31q7h7AqDhOORx0EGNT2ovYysPLvV5MUj0IFsSe/8AehvMeMu2wljDAHEXZidkQfE5+oA96ZbdiPMYyqJNJ/JvEP2jiGJv9Fy2wOyrO3pqa6PCcuwSKt0Ubn2TYhrZLOpdmzMTmYkxGp0n6Ui8b5fvYRyrgD1Gqkexr6PuYqASSI7mkbnPhCX0YlxtNVxaySlUugeWFNe4gckc8vhrqpdYtYcgGf8A0yTGZfTXVfyrtn7Pmgjr+NfM+IUZiBruK7NyPzWWwdhTqypk9TkOWT66CndRjVKaE1J9GPlmx6VMbW8VUw3FAQATuY+dGE1Eb6Ug3zyTYi88WQcOATAzrqPnSBasWzipLAABSe05QcpHqZHzrofPxPhBV+LxEiBOvm6da53hOCublwQoKr8REwRtrruJ+kVVtU236DuFeVfsoc4K9q3aQE5UdgLkHViC+UnrGaNY0Aqjwjm5l8rQD0gSPodqJfaFfcWrNpwvlIYwNQ2UiD7rDa66ikcGtTTQWTCty7/0Szusjo6nwznTrcC5ToDkjX6miNnm63m+FYjVu3b3rmnD8VmXKfiH0I9O2lXLV0oQw8v/AHDMpjae9BlpI2XUm1wdOTj1sgELvr0r2laxzKcozWVJgapGU/U1lJvTy7BN7ElLYcj1+lE7WEtqMxGg03jWg2ExkHX5UWweJXudeh1BrYyqXoLY6ZZS4pJIVYUdvruaYOW8Yj3GXIMwC5coGYsWAAnYT3O1ArLWxrp8jFG+WmsPcYecllC+QkHVkHlOmXtmJ0JFZ+dJxdoZgqkjz9tDJZCWmGa7nW4QTmMxC+m0xOo6VT5jug3gJgS5gAgSXJOnpMUaxlgW0w62lyi3cygmM5YEE6hQYG2vbalPnTy4hI73ZIMz5zQNLUstLpyF1Laxu/YupxDLGsdSf10qzg+OFDLMehBHQTqR6xSvYvEHTX+1WWvLI6U/LEjO3Ojo+O53R0uINAVOVp1J9fTUfSln7N+Fm/45W4UbN8IgBpG5BU6ye1KWOckaEwPeKN/ZpxdrWLZZ/wBxRAnquwHrr+FVniccUnENhknNWdMxfAmK4a07lgrEsZjNGw221qlxHk63azXbtxmjMVUOcvpMATFbcX4jeW/ZIP7oQcvhzcLH7syAKpc7cTJtanLImP6VlQUrVPqaMqp2cixzg3HjbMfpTbyaWNuFBOViJE9fN/U0ludTRrll2zEAkbHSt+cfJRkN8nU7eIuAjR4G0Kfx096fcHxRTbB2Maz361x+zjrojzN9TRrD8YuZfNcAHqdTWdkxWDU9oa5vxOYJBn95b69ZMf3+VKgvrbfFF2zQguAZtC5CuJOYaifXaa0u8QJcSWyZ1Y9txrHtUQtWXN/ym4xaUjaDuTl3I00/ClMkVF1I1dO7jfuwdz+AcLac21tu10aBmYZfCU6ljqZIn33pDBp6+0IxZtWQuXI7P1IMpbESdQfKdIj6UiZdK2dF+FCWo+9lnDX8rBh0I09qbrF223XpIG34UmKKMcNw2dD1IlSD+H4UXNG1ZGKdcF79oAmIj5isqIYIwInYVlC8pehdsgs4iilnA3DqP8RXnDcJllmG+gntRpMgG2lXyZGCgqBdvCOTqpo/yfaz3L4MrktqR751gbe5rxVA+e2sGoOB4nNiMSykfu7RZWO3iKygSOup/Clcjc8ckHi/MizxXEPnRWZ83mCmAIJBiD/FMdPmaD81SHtSdcrmfdp/rE0dx3FT49tysqkRMfCARO2u5MmgfNFss9snTyQIHRYUfgooWlXnja7h9S/I/gFYckj1n30ozguBXWCkKrZlzQCxKgzq+nl/4odgMOnxTtr/AM6078JvMLKZA6AhM10BQMzHYZlIPlEAT94GO7GpyuC8orgxqbpgY8ImzmBtnMNIzHUGBmMmNQPrQpeT8SGtlAA7QywWzDt932+vrTPiybigBnEkzISQDruoBOu06DtUuEwzhyxe5qsdJnSOrTt+tqWjmypXwH8PEvUt4bmS62FTPbsvc1U3FcEwNJbyyo16UA4zgcXeg+Q5pC5SxBA6r5dRvrPQ9qM4nBXWU5PElmnXwpI0B1UAnaY0HpW2F4NiM4Ym5AUL9yRAiB5mkb9B30NBjui3JJL/AEK3CXDYj/6PvQTNs5WKkByWBXeQFnT+h7UT4Jy/etEMwUq8qAskt6jy7b024jg2IZWyrdLNpLGyZ6EyIIkEg7dqqHgWItFXfOoWF1yaSYEQ7HrsR3oz1GWUXdA/BxXSZGT5GEKGtkKyAywOo29x6VVbGDTyf5oyrPdRSLbPdCp5mhQ2aJ6fD1Bn72w3NjBWXS2zXraK4OgWDI9tY+dDjnqNsBkwpTpdABdcNtJMfDt1Gx3mocJhbq3myjaJIjrDTEzsY09aIY3EAOrA66kmBprE/IaUPwvFHF9rhKgZQDr90DLEbfWqzbdtL0GdOlsoG8yXc2HtXS7MzvcGVtCq6MCBuASz/WlSac+fkU27VwEFmbYHRRkED0OmtJgrU0bvGn+xPUfkZIBFW+F8QuW3ITUtpGm4qK18MfKo7L5WB7EfKmZK1TBJ0xmt8TusJyqPnH9KypEyxuK8pJtdhm33Fg4pp3Nbri36sfrUDnWtDcp5pCdsnv8AE3P3j9aYPs7wQu33BEgKpbSTGcTl/m1/Olamr7OrbG/cyqzQikomjMM6gqPcNG43pbVKsMqDYH9RWM3F8DnVbjBbYa4bcLvBGrCT9f8ANLHNuFCXFWQfjErMGGIJHvTGvDTaTCm8WV2bzr94awegHQ96B81KxvKNz5oB6jMYP5fWsvSNrIld9TQ1HONg3g9hLgKhgDroesde1OIt3EtW0QgjMsqRqp03E7eWRAiVNJycJBjMwBmYHQd/pTUuFVktDPmaLZzCT5ScoBEaEAMdSJ13o2qptcgdMnYUwmEzAHuJ/vRe1w2Y0pd4dzQEJlBlXyjuY6/nTCOa7P7PcuAhXVWyr6gTVKlwqAKinxDiV22W/Z8K9/Jo7ahAeoEKc0dY22maj5U59t4i94Ny34N0khRMqzfwzAg76RRzlbil1MDZXwXJKqJLL5ywZmaRPY79xXLueUNnGpc8Pwn0ulcwZlZSCCSNJ06VbC1OTxtB549kdyO44bCGaEc7WiMOYMGU1mNcw1rzl7mxnyZx8RE9hVrny4jWQswCySR7jagybjwweOSlJHMMTxF7Ni3dOuRhBWW1EL5jMaDLoRrt0o1w/mqzfXW4s92UfjHWJpe4/YUYBwjRBtG4uYGSSI6RMmSAZECQJ1UuGX4eCdGME9j0P9KPi08cuPd0dl8sqyUdPx62nCFHVhnUFQIMSZJPsNv8VDgcOnjX4USu2bL5UEZmMnfrAnWg3ByVZbRbMpZGAmfvKNOo3iBprRS6LpbFG2IBAtuQcg2CjQldSBMEz6Unmhte2xrDxGwN9omCyqjgKEDi2MrBx8ObcSJ1JgbTSUKdOecMbeGsKYQeIf3YIIzC2mZzEidtu5pKrY0b+ivkztR97N0asIrA1YD9KbAEysY3Ne1qlZU8diLZC+9RE1I41qOuINabPs+vFb1widESQsiVDrmEjUT301jWlU01/Z9iilzEGNPCBdv4EDqWYaaxppS2q/DIPg/Ihg4rxhD4YCk+csxI1hdraz6D20pe5rxxa7aYRLeLoBp8Z6Ub4hw5XuWGRzkeDqTABXXTfoNu9BOY7qJdtn4vJpGwJgka9tvlWbpFFTW3sx/U3tfwQYfGsI/d6+oMRTXhuI5LFo+GAbnhsCsKWXoo1mNTp/NSj/qFVHwGem1MPDrN5sNYdT/Acuw18uaYiSTt6CiaqNJOSrkHglbFX9oi4/o7n5SdKv3+GXWRvKVI1j6/2NVLGGLX7gWC0v11nNB00796fXwviEp5oBHpGgPlymI1Pei5crg4qICMIu3JmnLPHnTC27d0vbfDsBlKkh1hgoBGkgA79QfSk7mmzfxGIe54VyPXfeKfMTgbdq1+9a4qjqniM0DUscoJjaT60V4VyzYxNlDbuO9szDK8nfzakbzuKWjKUJPIo9Q8nGUdrb/wT+Etct2lJZ1KgSCTodvz00q1i+LO5BzExGknUj8fp3qxxMW8Pdeyz3FtoyLnJVmUuobQsCNSSCI2mt8dZz5XtMsSAsEaA9THudYqJZNybaBrCozTQtcfv5sHGUL/ALeaFUaTAPeSwmdtTScq707cx4ZxgFJ865gQ3VMxXMPWZUfI0mWm39ae0VeH8spqfyDPwS8pIe3mDgAxBEEEHQ7HX8qL4XiWZ3FwtluZS2XqRsdjqDJpe5VugsbbaCC09h5NI9zNMNmzaOLnMAAFY9ZIUGN++k+tJaqKU3faxvTu4IE884vxFtlQwQswH8MgAbjScoXXQmTpSkFpu50tlLVq2DmRHYBzvmMsVnrGaPlSnFaGjpYUl7/0R1L+ozFr0Vtl6V5FNi9kqGsrxRWVxxFE+lStw9oka/MVJYwiwSfr0H67VZv4S3pnxAJ6BdY/CKG5UEUQQUIOoI96YuTc5a9bQA+IiqQeozDyx1nbWh7YcRDMQIkZht8xR/7NY8a7pL5beSNDmzgaHpOmvrQdTL6MgmFfURc4zwwpcAUht4KGSf4Yjc6jSO1Aua2Oa30EP/8A1602DifiWrISyyh7ucMQSSdoWYkQdYnal3nx819Y7P0jUtMR6bUho5S8VKS7jupX03XsKpaujcHuWlwthmb95FoAMZyrMnKPWT1+6Nq549sjcEe4NPmBvThcPK5lAtjNtBjVTG421jodelM67mC/YvpPuYvqbZe7m1Id9w0SCddIPTuN6Y8fx44e+Ba0LlpESM3lHXciT7maTsVxN0a4qkAZn6DqTNNHFrC/tdnzDQmZaY1QwDB9KrljUo32Z0GnFpDTwLm17ly/4oez+7QAACGSWzEZl38wkdo7UK+z7mZ8M10ZWFrxSwUiBlY+oH4VawnErL+Ks/vQHJzKTbJRSd5E6wIkHWs5g5isrYs4ixbAcibqMIOpQDNG8akUvG3fHWi0uY7ewL564it9MTcAhna3/wCIKgSeo0PzI67h+WcbsDsCMwkyQIIMf1q3zHiUfCu40LNbMZp1nsenxGf7xQTlq6fGgCcw27kbUeEU8Mv2znKskf0g7zNiF/YwASxY2xqwJ8sHaNFmYHz6mksGnPj6kYHUFPMpAHw3AW0JmYiTEfxa9KTlo+i/H8gtU/P8BflZSb8CQSpAjfdaZsNwV/EuCVUqNSRMHoO/oduxpd5QH/Ur30j3zIB+dOoxiW3xTXCGOUOv3hnZQ3m1EkExEHakdbKSn5eyGtKvJz3AX2gX7gtWbT5YUgmI0fLAGndYMHUe1JQp7581wlp2S2jveBhJPl8IHc6k+YT6mkULT2i/EhPU/kNga8itgKwCKcFjZdqytlrK4g8tsWEu0AbD19B3qaxeU6JbAImXuPoPfoaoMpqW24A2k9B0B7+pqjiFTC4hgQzLlESS2QfIRJ+lEuSBaTFsr5ylxQiEBl/eZ0gBjtpOp9KE8EwPiXB1bpOoHdz7dBXTOHcFswMyBz1Lak/2+VZ+rzRhFwfqN4MbnJNehSx1oIuGW0uQW3yqPvlpEmYDQJjXeJilXnFFF9dAf9zrofOZM/4px43wQEAoSCoOXUkCe3bpSFzahzWgTJCt+LTB9tvWKV0HORc9xjVOsZSNhWBgD/yOX3LMRprvt0p24IScPYOZcqLat5UylswYls5iRBy7HvSVwB1N5c8QJPbb+p7105rVq9aAUARBBXT22o2unVRYLSrls5VjcLLXTILBrmg9z9etMvH1ZcXYysSGcTtqC1odCe9B8XbfCYvMygjOWBPwsCd/l29Ka+NYE3vCxNkjxbZDQIhl+9voDA3o2TIt0H6NPkHCNqS9ylgOK+Cz5gVXO0kLnM+QDSdI/oJ0NUeOcZa+uJnQA2WAgADP4bFR/wDtJ+dXMdbkuVRwCc2UCy6B9VYw50EiJAI39Kr4jCEpeItuxIVAX8IAFdAQEcrAbroNqpGUVT/RaUX/AEhuoP8A8bObWU0MdH23nb8ulUuVDGKTWPXTTUa0Xw/DP+jK3IUg6j/tJPxAwRtt9aC8AvBsQM2i5W9e3r+pokZJ45r3ZRpqcH+hl5jxJ/YCpykHwgsSYgqTJI+I7HWNIA0NIyxFN/GbAbB+U5vMqwx1QzuBPWW6CADqZpcaytsScpPXQOAdo+Ide0/KraNpY/kjUq5l7lK7lxIJ2A/9yU3BbTNiIU3GLKbZH8J30H3h89jSby+Q14gAGUO2msp9P8UxYXBXBebLsNyNNwGmAZ2I29TSesit7d+gzpXUCL7QWy2rNoKFCXHOkxJRBBmTmlTOvQ0mKdaZOaAGw1m4WYu1y5KtuqwGBCySASWpaVSdgT7Cn9GqxJfsT1PORm+atat20tIYuJcc/wAsAD271l17bAxKjpm1PsSNqY3cgdvBAKytlUd/yrKvYMiuVDm12qRmk1oa4sgzy5jwjsTpMfIU+cN4sGGhrlIMa9acuXiSimaztZhi1uHdNlae0fBdzClbmzl/xlzW/wDcWfZh29+xo5hb1WLiisaGSWKe6JpzgskakcYuIVJkEEdDoQRXSOXceMiweg/KhXPHBgYvW182gYD706Ax1NDOA8UVGtrBA0Rwf4oMkdd+mlbGRrU4lJGbjTw5KY48wcHGKslAQD8QPUEbx7jShGGw1xCtoXQWkMGW25jU7rH/AHAgbyRNZiOMGyouT57Fwo/XNbOx/FT9a8u822LNwErcOaSYCsuVjoVzMCGEttpsdZpSGPKo7VyvQZlOG7cevaxSpK4qEUyq/sykLJPlJK6d42Oh3qFLmJlUGMBzxoLAJEtm1BX+LWPU96lv/aJhvCyLh3zSCwZhlYaZgIPkkSJAPfTYRJz/AIec3guGBgCRcUWoPk1ZdmiDA0+hv4eavtX+IHvxf9v6b4rhNxrNxWvFu58JwZB80jZZ7VR4VwYWblu54guAz5QjgiCJmdNPeiN/7QsN4bqtm5mYzLERHm0jPoSGPmHZRBiao3ObLd4gJbNozAHiFlVCRIWfaZgTOsxVoR1FOLVL4IcsN36jHdZfCRWAOQAdpMRP67nvXP8AjV8G82T5/jvTDxHjQaw7dQYn5xSf4mpMiTR9JicbbA6nJfQL8qtlvzOuQ+sapTHheJOLzXJVZABGuqgZY7bd6AcoicSo3EawY0zJP4frWnjAIni4jKoEEhZiAnt/ER2BEiltbJLI+PRDGlVwr3AHPdtWFlwczOQxyg/AUWIHWNp2oKgtKPI2Un7r51J9tCKeeIYJHM5coGgG5j1PvrA0pe43glyQfMB06j1U/wBOtX02ZKCgCzY225i/dxbKJS4QD9xlBHybUH8DVP8Aa5nOAZ6gAH/IrzPlnqDv2MbH0NQO01qKKE3I8zetZXq2TWVcoTONajBre5vURFcQj2mDl7GQuXsT+O1L8UQ4NbLFyPugMfaY+UTvQs0VKPIXG6kdAwWLolYxM70r8HxQZsp30+tEMJjSL72mO0EeoOxrBy4eprwn0DFywl0Eb/3oHftKuZTakxmkeGIC75ptlpk9G1ke9V7fFThscbbfA4BU+80W41ba5ctm06IXlSXkJsTDROhEj51VQeNpN8NfBLmpJuuUBeG3WZ1YWgx6CAJ7AHsNJ70UvIxuG3cwiM3RFMBSx8usGQDA6TWYMLbV0vIsEgZ0afNIMKQwE67Zpj8LV3hLM4a1edLmQBSr22XMuUkMczMFBAOldJ7pE8VYOxit4RJw6ruM43B0kEZuw29ZqhhcaBKtZzD4QQLQiQDrmRtdZkGdaauNuq51D5jlUMZaIyqGLwBrMQdBB1M1FisCMOnxKwujLOZW6FgHGTPBiPLB2qsZtKmv6TUbsVcPdlhltZQDsANuskRv+vQ7iWZWUXcKsOAQikSyqNSCCdZImvMNZ8BibvhMroQxt5/ISDAGZVGsMRmMHKdas4vA28ltlvMqidUZWK54KggsWGkTAPoatOVyS9PkqqRUuIwRwcKoAgHXzL8QB3BP9YoRg8blYA2iy7+UIDuRpnVtNNjThexBt27PiXC90oZaSTm1bWFErB2E6xrE1UwWAWzaW/nBERKsCyTvAZDp5iYE6dZqsJuKdr+kuhauORcZVtlCCD90kNofMYXaR6TFHPGJYuRBYLMfyqFH4ChfE7ht6s6OzQcy/wAJ2mQIYAaiKs4fGaWw8SwH6/KmJRbimCc+aLWJxQilbjXEI1ozxRgEJ6Uj4/EZz6UxpMW7kBnyUioLhae29SqgFeDSvS1axnPkkWKytVrKkg8vHWoqysqTka5qlsYlkJysVkQYJGZdCVaNxpsa9rKhqy6CmG4jlu2322DUf4/dyvYvqf5G9QYisrKRzRSyR/waxt7JFbm+94llLikyp1g7j19iKiw3Fmu2AswywZ2IK6gg7+s1lZVYQXh/pl3J7/2gDc45fYtN+8c0Bpuuc0bT5tYrR+MXzmm9dOYhmm45zEaAnXU6DX0rKynlGPYTtnl7jV9wVa9dYEkw1xyJO5gnfTeobWLZSYZhO8MRI9a9rK7aux25lhuOXyVJvXiVEKTdeVEEQPNoIJEeprxeM3xJF68CVCaXHHkGyb/COg9TWVldtj2I3PuY/Gr5BBv3SCACDceCBsDrsO1Qrim3zN/5GfzrKyo2rsRuZdtY1nSGYkrsSSTB9+1FsVj4upGwyj8qysoM4q6D426JOM4k/s/uzfSlWaysrtOltIz9Taa9rKymQCNhNeVlZXEUf//Z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942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http://intecteacher.instech.knoxschools.org/modules/groups/homepagefiles/gwp/443924/714578/Image/pumpkins2-1(1).jpg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626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http://www.wired.com/images/index/2008/12/tower_580x.jpg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3815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http://www.dontdoitarmy.com/images/products/blanket-dontdoit.jpg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1259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http://2.bp.blogspot.com/-rZfezMaWrMw/UANZWahvl3I/AAAAAAAAAKk/CE4HpdLXon8/s1600/N7XsF8i5uoommdfhR94Lqx7No1_5001339849515.jpg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022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http://2.bp.blogspot.com/-rZfezMaWrMw/UANZWahvl3I/AAAAAAAAAKk/CE4HpdLXon8/s1600/N7XsF8i5uoommdfhR94Lqx7No1_5001339849515.jpg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3022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http://www.ideachampions.com/weblogs/tight-rope-walker-small.jpg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109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http://evestigate.com/wp-content/uploads/2012/07/Advanced-Computer-Forensics-Course-300x225.jpg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508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https://encrypted-tbn0.gstatic.com/images?q=tbn:ANd9GcShC8CMUW4IL4bYUd8LfPopnXmXkLH7Y5VUOTcV4grqJUkL7yrVLA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3143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http://us.123rf.com/400wm/400/400/vlue/vlue1011/vlue101100053/8139061-many-rocks-on-the-ocean-beach-sea-shore-shallow-depth-of-field.jpg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3533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http://image.dhgate.com/albu_285855981_00-1.0x0/18-items-diamante-home-button-key-replacement.jpg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990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http://seniorcarecorner.com/wp-content/uploads/2012/09/senior-man-in-pain.jpg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3561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http://www.dreamstime.com/op-art-rotating-windmills-red-and-black-thumb5365602.jpg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0963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http://ohmybikram.files.wordpress.com/2010/05/leslichristiansen07.jpg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8274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http://contagiouscommentary.com/wp-content/uploads/2011/10/bigbword.jpg</a:t>
            </a:r>
          </a:p>
          <a:p>
            <a:r>
              <a:rPr lang="en-CA" smtClean="0"/>
              <a:t>http://4.bp.blogspot.com/-Jed8DFy_j_s/T75G_mVRJbI/AAAAAAAAARI/Z0-EOtwZAbA/s1600/051-16th-Century-letter-b-q86-468x500.jpg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9807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http://abdoukili.files.wordpress.com/2008/07/children-and-family1.gif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4240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http://www.robertdetroit.com/resources/Spokes%201.jpg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6921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http://1.bp.blogspot.com/-Qonf7r0kO4Q/TawEVFfzARI/AAAAAAAAAwY/Rv3O-iQPi7s/s1600/01006303L.jpg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780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http://www.yachtandboat.com.au/assets/images/_thumbs600/521355ae4f1b1a9450004f1f973aa54309572598.jpg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975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http://upload.wikimedia.org/wikipedia/commons/thumb/8/84/Austin_Lane_Crothers,_photograph_of_head_with_top_hat.jpg/200px-Austin_Lane_Crothers,_photograph_of_head_with_top_hat.jpg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0507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http://mjcdn.motherjones.com/preset_16/hobo2_edit.jpg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5931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http://www.iekucukcay.com/wp-content/uploads/2011/09/dijkstra.gif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207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http://myarnell.diymaths.com/Pictures/tsp1.PNG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66140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http://cs482.elliottback.com/wp-content/l4d1-minimal-spanning-tree.png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8092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http://upload.wikimedia.org/wikipedia/commons/2/23/Spreadsheet_animation.gif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17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http://www.culatools.com/wp-content/uploads/2011/09/sparse_matrix.png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1466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100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935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http://us.123rf.com/400wm/400/400/pixelsaway/pixelsaway1202/pixelsaway120200040/12358960-team--together-everyone-achieves-more--teamwork-and-cooperation-concept--a-collage-of-isolated-words.jpg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108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3177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http://freepblog.files.wordpress.com/2012/12/christmas-present-21.jpeg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109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530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http://1.bp.blogspot.com/-2Fua8fHtsv8/T72SXoIH08I/AAAAAAAAAgY/5URLhob8krk/s1600/trees23.jpg</a:t>
            </a:r>
          </a:p>
          <a:p>
            <a:r>
              <a:rPr lang="en-CA" smtClean="0"/>
              <a:t>http://images4.fanpop.com/image/photos/19800000/Green-Trees-green-19838891-1280-1024.jpg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777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http://www.couchavenue.com/wp-content/uploads/2012/07/plagiarism.jpeg</a:t>
            </a:r>
          </a:p>
          <a:p>
            <a:r>
              <a:rPr lang="en-CA" smtClean="0"/>
              <a:t>https://encrypted-tbn3.gstatic.com/images?q=tbn:ANd9GcTEgUyOs5wRIJESwellZZrgDUKucnFuBz2B60lfc41c-MDZaQO8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47181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http://restlessinraleigh.com/wp-content/uploads/2008/11/multiple-signs.jpg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117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http://www.unchainedfitness.com/wordpress/wp-content/uploads/2012/02/SAQ.jpg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87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http://idolanuel.files.wordpress.com/2012/11/homeguides_articles_thumbs_5_tree_root_solutions-600x275_q85_crop1.jpg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979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https://encrypted-tbn0.gstatic.com/images?q=tbn:ANd9GcSUXZI4wHPkSQ0N0S_c0DDh_pU5FhT9LHP7w6S2beZkkiGZ8kY2-g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55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http://upload.wikimedia.org/wikipedia/en/thumb/e/e7/Toronto_Maple_Leafs_Logo_1939_-_1967.svg/220px-Toronto_Maple_Leafs_Logo_1939_-_1967.svg.png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B16B-B2D9-4E81-A274-BEE83E0E319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54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CBAA1-5377-436B-BEAB-11CCE573B9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9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C39D6-3A4A-40F1-99EB-49C4A8C63B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3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98B96-DC4B-4DEB-8D43-9C9BC11BDD6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3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22BD5-0DBE-47EE-A9C1-610BE8438F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72628-88C4-43A5-8D53-699C598607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9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183FF-9877-49EC-9D14-09BA5C48F4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8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6103C-F1DE-4F84-A8BB-66A5946F4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7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58C34-008A-4360-BB7E-F6EEC12B6A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62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8CFF-D740-46A2-98AF-DE31788AA6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9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5F546-495D-49D7-92AD-965D2FDD00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4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72332-41E0-4AD2-9B5E-56FBE9295FA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9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0C2A73-2BD8-4C86-A92C-54DCB4FC61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latin typeface="Gill Sans M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buFont typeface="Arial" charset="0"/>
        <a:defRPr sz="48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1pPr>
      <a:lvl2pPr marL="10287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2pPr>
      <a:lvl3pPr marL="14859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harrison/Java/sorting-demo.html" TargetMode="External"/><Relationship Id="rId2" Type="http://schemas.openxmlformats.org/officeDocument/2006/relationships/hyperlink" Target="http://www.sorting-algorithms.com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INHF_5RIxTE&amp;feature=related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motherboard.vice.com/read/the-simple-elegant-algorithm-that-makes-google-maps-possibl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DS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Extras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Terminology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5486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Other nodes are connected under the current node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4400" smtClean="0"/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4400" smtClean="0"/>
              <a:t>They are called the node’s children</a:t>
            </a:r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878" y="2438400"/>
            <a:ext cx="335712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6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Instead, store the non-zero values as triplets of {row, column, value}</a:t>
            </a:r>
          </a:p>
          <a:p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816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2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Application of Sparse Matrix</a:t>
            </a:r>
          </a:p>
        </p:txBody>
      </p:sp>
      <p:pic>
        <p:nvPicPr>
          <p:cNvPr id="4" name="Content Placeholder 3" descr="skullData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676400"/>
            <a:ext cx="3962400" cy="47704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Sorting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Many options, </a:t>
            </a:r>
            <a:br>
              <a:rPr lang="en-US" smtClean="0"/>
            </a:br>
            <a:r>
              <a:rPr lang="en-US" smtClean="0"/>
              <a:t>some worse than 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e.g. Bubble Sort</a:t>
            </a:r>
          </a:p>
          <a:p>
            <a:pPr eaLnBrk="1" hangingPunct="1">
              <a:defRPr/>
            </a:pPr>
            <a:r>
              <a:rPr lang="en-US" smtClean="0"/>
              <a:t>e.g. Insertion Sort</a:t>
            </a:r>
          </a:p>
          <a:p>
            <a:pPr eaLnBrk="1" hangingPunct="1">
              <a:defRPr/>
            </a:pPr>
            <a:r>
              <a:rPr lang="en-US" smtClean="0"/>
              <a:t>e.g. Heap Sort</a:t>
            </a:r>
          </a:p>
          <a:p>
            <a:pPr eaLnBrk="1" hangingPunct="1">
              <a:defRPr/>
            </a:pPr>
            <a:r>
              <a:rPr lang="en-US" smtClean="0"/>
              <a:t>e.g. Quick Sort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Efficiency</a:t>
            </a:r>
          </a:p>
        </p:txBody>
      </p:sp>
      <p:pic>
        <p:nvPicPr>
          <p:cNvPr id="68611" name="Content Placeholder 3" descr="n2SortingGrap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20" y="1600200"/>
            <a:ext cx="662336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69635" name="Content Placeholder 3" descr="nlognSortingGrap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3" y="1600200"/>
            <a:ext cx="663955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Graphical Demonstration of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hlinkClick r:id="rId2"/>
              </a:rPr>
              <a:t>http://www.sorting-algorithms.com/ </a:t>
            </a:r>
            <a:endParaRPr lang="en-US" smtClean="0"/>
          </a:p>
          <a:p>
            <a:pPr>
              <a:defRPr/>
            </a:pPr>
            <a:r>
              <a:rPr lang="en-US" smtClean="0"/>
              <a:t>More found at </a:t>
            </a:r>
            <a:r>
              <a:rPr lang="en-US" smtClean="0">
                <a:hlinkClick r:id="rId3"/>
              </a:rPr>
              <a:t>http://www.cs.ubc.ca/~harrison/Java/sorting-demo.html</a:t>
            </a:r>
            <a:endParaRPr lang="en-US" smtClean="0"/>
          </a:p>
        </p:txBody>
      </p:sp>
      <p:sp>
        <p:nvSpPr>
          <p:cNvPr id="70660" name="Horizontal Scroll 3"/>
          <p:cNvSpPr>
            <a:spLocks noChangeArrowheads="1"/>
          </p:cNvSpPr>
          <p:nvPr/>
        </p:nvSpPr>
        <p:spPr bwMode="auto">
          <a:xfrm>
            <a:off x="446314" y="5943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Video Demo of Sorting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>
                <a:hlinkClick r:id="rId2"/>
              </a:rPr>
              <a:t>http://www.youtube.com/watch?v=INHF_5RIxTE&amp;feature=related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65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Bottom Line on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Make use of other people's effort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05000"/>
            <a:ext cx="29908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5562600" cy="4525963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/>
              <a:t>If there is a sort function already provided for you, use it!</a:t>
            </a:r>
          </a:p>
          <a:p>
            <a:pPr marL="457200" lvl="1" indent="0">
              <a:buNone/>
              <a:defRPr/>
            </a:pPr>
            <a:endParaRPr lang="en-US" smtClean="0"/>
          </a:p>
          <a:p>
            <a:pPr marL="457200" lvl="1" indent="0">
              <a:buNone/>
              <a:defRPr/>
            </a:pPr>
            <a:r>
              <a:rPr lang="en-US" smtClean="0"/>
              <a:t>Find </a:t>
            </a:r>
            <a:r>
              <a:rPr lang="en-US"/>
              <a:t>algorithms or functions that work well for the data that you've got</a:t>
            </a:r>
          </a:p>
          <a:p>
            <a:endParaRPr lang="en-CA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88" y="2895600"/>
            <a:ext cx="32342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3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Each node (except the root) has exactly one parent</a:t>
            </a:r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71" y="2407937"/>
            <a:ext cx="3359150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51574" y="4041306"/>
            <a:ext cx="6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en-US" sz="5400" b="1" cap="none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9000" y="4043082"/>
            <a:ext cx="6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en-US" sz="5400" b="1" cap="none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38999" y="3205159"/>
            <a:ext cx="6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en-US" sz="5400" b="1" cap="none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39000" y="2438400"/>
            <a:ext cx="6527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X</a:t>
            </a:r>
            <a:endParaRPr lang="en-US" sz="5400" b="1" cap="none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69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4862456" cy="5897563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/>
              <a:t>Use other people's working, debugged code if they make it available</a:t>
            </a:r>
          </a:p>
          <a:p>
            <a:pPr lvl="2">
              <a:defRPr/>
            </a:pPr>
            <a:endParaRPr lang="en-US" smtClean="0"/>
          </a:p>
          <a:p>
            <a:pPr lvl="2">
              <a:defRPr/>
            </a:pPr>
            <a:r>
              <a:rPr lang="en-US" smtClean="0"/>
              <a:t>Only </a:t>
            </a:r>
            <a:r>
              <a:rPr lang="en-US"/>
              <a:t>if legal to do so</a:t>
            </a:r>
          </a:p>
          <a:p>
            <a:pPr lvl="2">
              <a:defRPr/>
            </a:pPr>
            <a:r>
              <a:rPr lang="en-US"/>
              <a:t>Make sure you say where you got it from!</a:t>
            </a:r>
          </a:p>
          <a:p>
            <a:endParaRPr lang="en-CA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656" y="3810000"/>
            <a:ext cx="381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863"/>
            <a:ext cx="3295425" cy="36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2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5257800" cy="5257800"/>
          </a:xfrm>
        </p:spPr>
        <p:txBody>
          <a:bodyPr/>
          <a:lstStyle/>
          <a:p>
            <a:pPr eaLnBrk="1" hangingPunct="1">
              <a:defRPr/>
            </a:pPr>
            <a:r>
              <a:rPr lang="en-US" sz="6600" smtClean="0"/>
              <a:t>... and that's not even close to being all there is!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37662"/>
          <a:stretch/>
        </p:blipFill>
        <p:spPr bwMode="auto">
          <a:xfrm>
            <a:off x="5943600" y="1600200"/>
            <a:ext cx="29160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44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A node that has no children is called a leaf</a:t>
            </a:r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97741"/>
            <a:ext cx="3313814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6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A series of links between the root and a leaf is called a branch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4400" smtClean="0"/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00400"/>
            <a:ext cx="66484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A level is a series of nodes equidistant from the root</a:t>
            </a:r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23275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89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0244" name="Picture 4" descr="P18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82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Horizontal Scroll 4"/>
          <p:cNvSpPr>
            <a:spLocks noChangeArrowheads="1"/>
          </p:cNvSpPr>
          <p:nvPr/>
        </p:nvSpPr>
        <p:spPr bwMode="auto">
          <a:xfrm>
            <a:off x="990600" y="6096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798" y="341776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smtClean="0">
                <a:latin typeface="+mn-lt"/>
              </a:rPr>
              <a:t>60</a:t>
            </a:r>
            <a:endParaRPr lang="en-CA" sz="240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34200" y="34305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smtClean="0">
                <a:latin typeface="+mn-lt"/>
              </a:rPr>
              <a:t>75</a:t>
            </a:r>
            <a:endParaRPr lang="en-CA" sz="240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11268" name="Picture 4" descr="P18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162800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Data Structure Representation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Nodes typically have data and then pointers to the children</a:t>
            </a:r>
          </a:p>
        </p:txBody>
      </p:sp>
      <p:sp>
        <p:nvSpPr>
          <p:cNvPr id="2" name="Oval 1"/>
          <p:cNvSpPr/>
          <p:nvPr/>
        </p:nvSpPr>
        <p:spPr>
          <a:xfrm>
            <a:off x="3581400" y="3581400"/>
            <a:ext cx="21336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own Arrow 3"/>
          <p:cNvSpPr/>
          <p:nvPr/>
        </p:nvSpPr>
        <p:spPr>
          <a:xfrm>
            <a:off x="5182496" y="46482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Down Arrow 6"/>
          <p:cNvSpPr/>
          <p:nvPr/>
        </p:nvSpPr>
        <p:spPr>
          <a:xfrm>
            <a:off x="3733800" y="46482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4525963"/>
          </a:xfrm>
        </p:spPr>
        <p:txBody>
          <a:bodyPr/>
          <a:lstStyle/>
          <a:p>
            <a:pPr>
              <a:defRPr/>
            </a:pPr>
            <a:r>
              <a:rPr lang="en-US"/>
              <a:t>There is a root pointer variable that points to the top node</a:t>
            </a:r>
          </a:p>
          <a:p>
            <a:pPr marL="457200" lvl="1" indent="0">
              <a:buNone/>
              <a:defRPr/>
            </a:pPr>
            <a:endParaRPr lang="en-US" smtClean="0"/>
          </a:p>
          <a:p>
            <a:pPr marL="457200" lvl="1" indent="0">
              <a:buNone/>
              <a:defRPr/>
            </a:pPr>
            <a:r>
              <a:rPr lang="en-US" smtClean="0"/>
              <a:t>Similar </a:t>
            </a:r>
            <a:r>
              <a:rPr lang="en-US"/>
              <a:t>to the head pointer in a linked list</a:t>
            </a:r>
          </a:p>
          <a:p>
            <a:endParaRPr lang="en-CA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168" y="1600200"/>
            <a:ext cx="3386582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04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of a Tree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directory structure on a hard drive is an example of a tree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46" y="3581400"/>
            <a:ext cx="42862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Extras???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There's a lot more that we could cover if: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smtClean="0"/>
              <a:t>we had more time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768376"/>
            <a:ext cx="3792151" cy="370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Branching Factor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b="1" smtClean="0"/>
              <a:t>maximum</a:t>
            </a:r>
            <a:r>
              <a:rPr lang="en-US" smtClean="0"/>
              <a:t> number of children for any node in a tree is called the Branching Factor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05000"/>
            <a:ext cx="27813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Binary Trees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Binary Trees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Binary Trees have a Branching Factor of 2</a:t>
            </a:r>
          </a:p>
          <a:p>
            <a:pPr eaLnBrk="1" hangingPunct="1">
              <a:defRPr/>
            </a:pPr>
            <a:r>
              <a:rPr lang="en-US" smtClean="0"/>
              <a:t>Nodes have parents, children, siblings, ancestors and descendants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23812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24" y="4343400"/>
            <a:ext cx="3129402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two children are typically called </a:t>
            </a:r>
            <a:r>
              <a:rPr lang="en-US" i="1" smtClean="0"/>
              <a:t>left </a:t>
            </a:r>
            <a:r>
              <a:rPr lang="en-US" smtClean="0"/>
              <a:t>and </a:t>
            </a:r>
            <a:r>
              <a:rPr lang="en-US" i="1" smtClean="0"/>
              <a:t>right</a:t>
            </a:r>
          </a:p>
          <a:p>
            <a:endParaRPr lang="en-CA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76600"/>
            <a:ext cx="32861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22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Binary Search Trees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Binary Search Tree is a Binary Tree in which the nodes are ordered so that:</a:t>
            </a:r>
          </a:p>
          <a:p>
            <a:pPr lvl="1" eaLnBrk="1" hangingPunct="1">
              <a:defRPr/>
            </a:pPr>
            <a:r>
              <a:rPr lang="en-US" smtClean="0"/>
              <a:t>data that is less than the current node is always to the left of it ...</a:t>
            </a:r>
          </a:p>
        </p:txBody>
      </p:sp>
      <p:sp>
        <p:nvSpPr>
          <p:cNvPr id="17412" name="Horizontal Scroll 3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68228"/>
            <a:ext cx="2292611" cy="155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l">
              <a:buNone/>
            </a:pPr>
            <a:r>
              <a:rPr lang="en-US" smtClean="0"/>
              <a:t>and</a:t>
            </a:r>
          </a:p>
          <a:p>
            <a:pPr marL="571500" lvl="1"/>
            <a:r>
              <a:rPr lang="en-US" smtClean="0"/>
              <a:t>data that is greater than or equal to the current node is always to the right of it </a:t>
            </a:r>
          </a:p>
          <a:p>
            <a:pPr marL="685800" indent="-685800">
              <a:buFont typeface="Arial" pitchFamily="34" charset="0"/>
              <a:buChar char="•"/>
            </a:pPr>
            <a:endParaRPr lang="en-CA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4864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52903"/>
            <a:ext cx="2838450" cy="226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68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Sorting the Nodes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5791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mtClean="0"/>
              <a:t>When inserting a node into the tree, the appropriate location of the node is determined by comparing the data with other nodes in the tree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43200"/>
            <a:ext cx="2841684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4800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4400" smtClean="0"/>
              <a:t>If the data to be inserted is less than the data at the node you’re looking at, go to the left and check again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440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14600"/>
            <a:ext cx="405245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6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If it’s greater than, then go to the right and check again</a:t>
            </a:r>
          </a:p>
          <a:p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424536"/>
            <a:ext cx="4305300" cy="340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34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None/>
            </a:pPr>
            <a:r>
              <a:rPr lang="en-US" sz="4400" smtClean="0"/>
              <a:t>Sometimes, duplicates are not allowed or are just counted</a:t>
            </a:r>
          </a:p>
          <a:p>
            <a:pPr marL="342900" lvl="1" indent="-342900">
              <a:buNone/>
            </a:pPr>
            <a:r>
              <a:rPr lang="en-US" sz="4400" smtClean="0"/>
              <a:t>(the “equal-to” case)</a:t>
            </a:r>
          </a:p>
          <a:p>
            <a:endParaRPr lang="en-CA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5" r="-13"/>
          <a:stretch/>
        </p:blipFill>
        <p:spPr bwMode="auto">
          <a:xfrm>
            <a:off x="3048000" y="4038600"/>
            <a:ext cx="3096000" cy="264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1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pPr marL="400050" lvl="1" indent="0" algn="l" eaLnBrk="1" hangingPunct="1">
              <a:buNone/>
              <a:defRPr/>
            </a:pPr>
            <a:r>
              <a:rPr lang="en-US" smtClean="0"/>
              <a:t>2.  you had less work to do in your other courses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15117"/>
            <a:ext cx="4772025" cy="327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0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Binary Tree Traversal Types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smtClean="0"/>
              <a:t>There are four typical ways of traversing a binary tree: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600" smtClean="0"/>
              <a:t>preorder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600" smtClean="0"/>
              <a:t>postorder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600" smtClean="0"/>
              <a:t>inorder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3600" smtClean="0"/>
              <a:t>level order (breadth-first)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36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smtClean="0"/>
              <a:t>They differ in the order in which the nodes are visited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Recursion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Trees have trees within them (recursive)</a:t>
            </a:r>
          </a:p>
          <a:p>
            <a:pPr eaLnBrk="1" hangingPunct="1">
              <a:defRPr/>
            </a:pPr>
            <a:r>
              <a:rPr lang="en-US" smtClean="0"/>
              <a:t>Traversal is best done recursively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289015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/>
              <a:t>Do the operation on the current branch and then on any trees within the current branch</a:t>
            </a:r>
          </a:p>
          <a:p>
            <a:pPr lvl="1">
              <a:defRPr/>
            </a:pPr>
            <a:r>
              <a:rPr lang="en-US"/>
              <a:t>Need to be able to terminate traversal of the branch you're on (termination condition)</a:t>
            </a:r>
          </a:p>
          <a:p>
            <a:pPr>
              <a:defRPr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46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Preorder Traversal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 smtClean="0"/>
              <a:t>Process root, then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 smtClean="0"/>
              <a:t>Traverse left, then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  <a:defRPr/>
            </a:pPr>
            <a:r>
              <a:rPr lang="en-US" smtClean="0"/>
              <a:t>Traverse right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mtClean="0"/>
              <a:t>When you get to step #2, you do another preorder traversal, using the left node as the new root</a:t>
            </a:r>
          </a:p>
        </p:txBody>
      </p:sp>
      <p:sp>
        <p:nvSpPr>
          <p:cNvPr id="21508" name="Horizontal Scroll 3"/>
          <p:cNvSpPr>
            <a:spLocks noChangeArrowheads="1"/>
          </p:cNvSpPr>
          <p:nvPr/>
        </p:nvSpPr>
        <p:spPr bwMode="auto">
          <a:xfrm>
            <a:off x="685800" y="6096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defRPr/>
            </a:pPr>
            <a:r>
              <a:rPr lang="en-US" smtClean="0"/>
              <a:t>Once done on the left, do another preorder traversal, using the right node as the new root </a:t>
            </a:r>
          </a:p>
          <a:p>
            <a:pPr marL="609600" indent="-609600" eaLnBrk="1" hangingPunct="1">
              <a:lnSpc>
                <a:spcPct val="90000"/>
              </a:lnSpc>
              <a:defRPr/>
            </a:pPr>
            <a:endParaRPr lang="en-US" smtClean="0"/>
          </a:p>
        </p:txBody>
      </p:sp>
      <p:sp>
        <p:nvSpPr>
          <p:cNvPr id="21508" name="Horizontal Scroll 3"/>
          <p:cNvSpPr>
            <a:spLocks noChangeArrowheads="1"/>
          </p:cNvSpPr>
          <p:nvPr/>
        </p:nvSpPr>
        <p:spPr bwMode="auto">
          <a:xfrm>
            <a:off x="685800" y="6019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mtClean="0"/>
              <a:t>Exam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Inorder Traversal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Traverse left,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Process root,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Traverse 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Postorder Traversal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Traverse left,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Traverse right,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Process root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Level Order Traversal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Process the root,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Process the first level,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Process the second level, then</a:t>
            </a:r>
          </a:p>
          <a:p>
            <a:pPr marL="609600" indent="-609600" eaLnBrk="1" hangingPunct="1">
              <a:buFont typeface="Wingdings" pitchFamily="2" charset="2"/>
              <a:buAutoNum type="arabicPeriod"/>
              <a:defRPr/>
            </a:pPr>
            <a:r>
              <a:rPr lang="en-US" smtClean="0"/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5604" name="Picture 4" descr="P1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66675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Horizontal Scroll 4"/>
          <p:cNvSpPr>
            <a:spLocks noChangeArrowheads="1"/>
          </p:cNvSpPr>
          <p:nvPr/>
        </p:nvSpPr>
        <p:spPr bwMode="auto">
          <a:xfrm>
            <a:off x="762000" y="6096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Inorder is In Order!</a:t>
            </a:r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3058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/>
              <a:t>Traversing a Binary Search Tree with an Inorder Traversal will visit the nodes in the appropriate order, from least to greatest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865"/>
          <a:stretch/>
        </p:blipFill>
        <p:spPr bwMode="auto">
          <a:xfrm>
            <a:off x="2819400" y="4250378"/>
            <a:ext cx="3962400" cy="248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pPr marL="400050" lvl="1" indent="0" eaLnBrk="1" hangingPunct="1">
              <a:buNone/>
              <a:defRPr/>
            </a:pPr>
            <a:r>
              <a:rPr lang="en-US" smtClean="0"/>
              <a:t>3. we had a second year course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endParaRPr lang="en-US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3528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0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Min and Max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 minimum value in a Binary Search Tree is the leftmost one</a:t>
            </a:r>
          </a:p>
          <a:p>
            <a:pPr eaLnBrk="1" hangingPunct="1">
              <a:defRPr/>
            </a:pPr>
            <a:r>
              <a:rPr lang="en-US" smtClean="0"/>
              <a:t>The maximum value in a Binary Search Tree is the rightmost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Lopsided Trees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It is easy for a tree to be very lopsided</a:t>
            </a:r>
          </a:p>
        </p:txBody>
      </p:sp>
      <p:sp>
        <p:nvSpPr>
          <p:cNvPr id="28676" name="Horizontal Scroll 3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10088"/>
            <a:ext cx="3724275" cy="52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r>
              <a:rPr lang="en-US" smtClean="0"/>
              <a:t>For example, if you take an ordered list and add the items to a tree, the tree will always go to the right</a:t>
            </a:r>
          </a:p>
          <a:p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10088"/>
            <a:ext cx="3724275" cy="520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1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Lopsided Trees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This is bad, since it defeats the purpose of making a tree in the first place (speed of access)</a:t>
            </a:r>
          </a:p>
        </p:txBody>
      </p:sp>
      <p:sp>
        <p:nvSpPr>
          <p:cNvPr id="28676" name="Horizontal Scroll 3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386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53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 Very Lopsided Binary Tree</a:t>
            </a:r>
            <a:br>
              <a:rPr lang="en-US" sz="4000" smtClean="0"/>
            </a:br>
            <a:r>
              <a:rPr lang="en-US" sz="4000" smtClean="0"/>
              <a:t>(from text)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29700" name="Picture 4" descr="P2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561975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Balanced Trees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It is much preferred to make sure that your tree is as balanced as possible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30724" name="Horizontal Scroll 3"/>
          <p:cNvSpPr>
            <a:spLocks noChangeArrowheads="1"/>
          </p:cNvSpPr>
          <p:nvPr/>
        </p:nvSpPr>
        <p:spPr bwMode="auto">
          <a:xfrm>
            <a:off x="762000" y="5715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98134"/>
            <a:ext cx="43148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 balanced tree never has leaves separated by more than one level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30724" name="Horizontal Scroll 3"/>
          <p:cNvSpPr>
            <a:spLocks noChangeArrowheads="1"/>
          </p:cNvSpPr>
          <p:nvPr/>
        </p:nvSpPr>
        <p:spPr bwMode="auto">
          <a:xfrm>
            <a:off x="762000" y="5715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51642"/>
            <a:ext cx="43148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 balanced tree doesn’t have to be perfectly balanced</a:t>
            </a:r>
          </a:p>
          <a:p>
            <a:pPr lvl="1" eaLnBrk="1" hangingPunct="1">
              <a:defRPr/>
            </a:pPr>
            <a:r>
              <a:rPr lang="en-US" smtClean="0"/>
              <a:t>If it did, then you only could have specific numbers of nodes in the tree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30724" name="Horizontal Scroll 3"/>
          <p:cNvSpPr>
            <a:spLocks noChangeArrowheads="1"/>
          </p:cNvSpPr>
          <p:nvPr/>
        </p:nvSpPr>
        <p:spPr bwMode="auto">
          <a:xfrm>
            <a:off x="762000" y="5746376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7527"/>
            <a:ext cx="2336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60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Why Balancing?</a:t>
            </a: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Balanced trees are far more efficient in searching than unbalanced trees</a:t>
            </a:r>
          </a:p>
        </p:txBody>
      </p:sp>
      <p:sp>
        <p:nvSpPr>
          <p:cNvPr id="31748" name="Horizontal Scroll 3"/>
          <p:cNvSpPr>
            <a:spLocks noChangeArrowheads="1"/>
          </p:cNvSpPr>
          <p:nvPr/>
        </p:nvSpPr>
        <p:spPr bwMode="auto">
          <a:xfrm>
            <a:off x="762000" y="6096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62400"/>
            <a:ext cx="22193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181600" cy="4525963"/>
          </a:xfrm>
        </p:spPr>
        <p:txBody>
          <a:bodyPr/>
          <a:lstStyle/>
          <a:p>
            <a:pPr>
              <a:defRPr/>
            </a:pPr>
            <a:r>
              <a:rPr lang="en-US"/>
              <a:t>Example: tree with 200000 nodes</a:t>
            </a:r>
          </a:p>
          <a:p>
            <a:pPr lvl="1">
              <a:defRPr/>
            </a:pPr>
            <a:r>
              <a:rPr lang="en-US"/>
              <a:t>In an unbalanced tree, you could have as many as 200000 tests before you find the </a:t>
            </a:r>
            <a:r>
              <a:rPr lang="en-US" smtClean="0"/>
              <a:t>node</a:t>
            </a:r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26" y="2667000"/>
            <a:ext cx="38100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5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Soooo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01000" cy="2667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Here are some topics that you should be aware of for the future that we would have covered in more detail in a </a:t>
            </a:r>
            <a:r>
              <a:rPr lang="en-US" smtClean="0"/>
              <a:t>perfect world</a:t>
            </a:r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0" y="4038600"/>
            <a:ext cx="8113059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/>
              <a:t>In a balanced tree, you never have more than 18 comparisons, since 2^18 is 262144, which is greater than 200000</a:t>
            </a:r>
          </a:p>
          <a:p>
            <a:endParaRPr lang="en-CA" smtClean="0"/>
          </a:p>
          <a:p>
            <a:endParaRPr lang="en-CA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343400"/>
            <a:ext cx="4291013" cy="233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2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</a:t>
            </a:r>
            <a:br>
              <a:rPr lang="en-US" sz="4000" smtClean="0"/>
            </a:br>
            <a:r>
              <a:rPr lang="en-US" sz="4000" smtClean="0"/>
              <a:t>Left-balanced Binary Tree</a:t>
            </a:r>
          </a:p>
        </p:txBody>
      </p:sp>
      <p:sp>
        <p:nvSpPr>
          <p:cNvPr id="491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32772" name="Picture 4" descr="P1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57350"/>
            <a:ext cx="76200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Why is Balancing a Pain?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5715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Balancing a tree is not a trivial operation</a:t>
            </a:r>
          </a:p>
          <a:p>
            <a:pPr eaLnBrk="1" hangingPunct="1">
              <a:defRPr/>
            </a:pPr>
            <a:r>
              <a:rPr lang="en-US" smtClean="0"/>
              <a:t>If you insert a node into a balanced tree, you might cause it to be unbalanced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/>
          <a:lstStyle/>
          <a:p>
            <a:r>
              <a:rPr lang="en-US" smtClean="0"/>
              <a:t>If it is unbalanced, you can make it balanced by “rotating” subtrees</a:t>
            </a:r>
          </a:p>
          <a:p>
            <a:endParaRPr lang="en-CA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AVL Trees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AVL Trees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There are many types of balanced binary search trees</a:t>
            </a:r>
          </a:p>
          <a:p>
            <a:pPr eaLnBrk="1" hangingPunct="1">
              <a:defRPr/>
            </a:pPr>
            <a:r>
              <a:rPr lang="en-US" smtClean="0"/>
              <a:t>One example is the AVL Tree (Adel’son-Vel’skii and Landis)</a:t>
            </a:r>
          </a:p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Balance Factor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An AVL Tree has a </a:t>
            </a:r>
            <a:r>
              <a:rPr lang="en-US" i="1" smtClean="0"/>
              <a:t>balance factor</a:t>
            </a:r>
            <a:r>
              <a:rPr lang="en-US" smtClean="0"/>
              <a:t> associated with each node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</p:txBody>
      </p:sp>
      <p:sp>
        <p:nvSpPr>
          <p:cNvPr id="36868" name="Horizontal Scroll 3"/>
          <p:cNvSpPr>
            <a:spLocks noChangeArrowheads="1"/>
          </p:cNvSpPr>
          <p:nvPr/>
        </p:nvSpPr>
        <p:spPr bwMode="auto">
          <a:xfrm>
            <a:off x="990600" y="57912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385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The balance factor of a node is the height of the left subtree minus the height of the right subtree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The height of a subtree is the length of the longest branch</a:t>
            </a:r>
          </a:p>
        </p:txBody>
      </p:sp>
      <p:sp>
        <p:nvSpPr>
          <p:cNvPr id="36868" name="Horizontal Scroll 3"/>
          <p:cNvSpPr>
            <a:spLocks noChangeArrowheads="1"/>
          </p:cNvSpPr>
          <p:nvPr/>
        </p:nvSpPr>
        <p:spPr bwMode="auto">
          <a:xfrm>
            <a:off x="990600" y="57912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23753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CA"/>
              <a:t>An AVL Tree must have all nodes’ balance factors equalling 0, 1, or  -1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</p:txBody>
      </p:sp>
      <p:sp>
        <p:nvSpPr>
          <p:cNvPr id="36868" name="Horizontal Scroll 3"/>
          <p:cNvSpPr>
            <a:spLocks noChangeArrowheads="1"/>
          </p:cNvSpPr>
          <p:nvPr/>
        </p:nvSpPr>
        <p:spPr bwMode="auto">
          <a:xfrm>
            <a:off x="990600" y="57912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7468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AVL Tree with Balance Factors</a:t>
            </a:r>
            <a:br>
              <a:rPr lang="en-US" sz="4000" smtClean="0"/>
            </a:br>
            <a:r>
              <a:rPr lang="en-US" sz="4000" smtClean="0"/>
              <a:t>(from text)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37892" name="Picture 4" descr="p2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838325"/>
            <a:ext cx="666750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You </a:t>
            </a:r>
            <a:r>
              <a:rPr lang="en-US" dirty="0" smtClean="0"/>
              <a:t>will only be responsible for certain slides for the final exam</a:t>
            </a:r>
          </a:p>
          <a:p>
            <a:pPr lvl="1">
              <a:defRPr/>
            </a:pPr>
            <a:r>
              <a:rPr lang="en-US" dirty="0" smtClean="0"/>
              <a:t>Those slides are denoted by</a:t>
            </a:r>
          </a:p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6148" name="Horizontal Scroll 3"/>
          <p:cNvSpPr>
            <a:spLocks noChangeArrowheads="1"/>
          </p:cNvSpPr>
          <p:nvPr/>
        </p:nvSpPr>
        <p:spPr bwMode="auto">
          <a:xfrm>
            <a:off x="4191000" y="4800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  <p:extLst>
      <p:ext uri="{BB962C8B-B14F-4D97-AF65-F5344CB8AC3E}">
        <p14:creationId xmlns:p14="http://schemas.microsoft.com/office/powerpoint/2010/main" val="6315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Rotations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5486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If the act of inserting into an AVL tree causes any ancestor’s balance factor to be 2 or -2, a rotation must occur</a:t>
            </a:r>
          </a:p>
          <a:p>
            <a:pPr eaLnBrk="1" hangingPunct="1">
              <a:defRPr/>
            </a:pPr>
            <a:endParaRPr lang="en-US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986" y="2590800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is a Rotation?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rotation is a shifting of the root of a subtree so that:</a:t>
            </a:r>
          </a:p>
          <a:p>
            <a:pPr lvl="1" eaLnBrk="1" hangingPunct="1">
              <a:defRPr/>
            </a:pPr>
            <a:r>
              <a:rPr lang="en-US" smtClean="0"/>
              <a:t>one of its children is now the root and</a:t>
            </a:r>
          </a:p>
          <a:p>
            <a:pPr lvl="1" eaLnBrk="1" hangingPunct="1">
              <a:defRPr/>
            </a:pPr>
            <a:r>
              <a:rPr lang="en-US" smtClean="0"/>
              <a:t>the old root is now a child of the new root</a:t>
            </a:r>
          </a:p>
          <a:p>
            <a:pPr lvl="1"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 this is done is beyond the scope of what we're doing today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of a Rotation </a:t>
            </a:r>
            <a:br>
              <a:rPr lang="en-US" smtClean="0"/>
            </a:br>
            <a:r>
              <a:rPr lang="en-US" sz="3200" smtClean="0"/>
              <a:t>(e.g. if the inserted item is to the very left)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pic>
        <p:nvPicPr>
          <p:cNvPr id="40964" name="Picture 4" descr="p2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86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B-Trees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42" y="0"/>
            <a:ext cx="342351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B-Trees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7315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... are </a:t>
            </a:r>
            <a:r>
              <a:rPr lang="en-US" b="1" smtClean="0"/>
              <a:t>not </a:t>
            </a:r>
            <a:r>
              <a:rPr lang="en-US" smtClean="0"/>
              <a:t>binary trees</a:t>
            </a:r>
          </a:p>
          <a:p>
            <a:pPr eaLnBrk="1" hangingPunct="1">
              <a:defRPr/>
            </a:pPr>
            <a:r>
              <a:rPr lang="en-US" smtClean="0"/>
              <a:t>Designed for quick searches </a:t>
            </a:r>
            <a:r>
              <a:rPr lang="en-US" b="1" smtClean="0"/>
              <a:t>and </a:t>
            </a:r>
            <a:r>
              <a:rPr lang="en-US" smtClean="0"/>
              <a:t>quick insertions and deletions </a:t>
            </a:r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43012" name="Horizontal Scroll 3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8" y="4419600"/>
            <a:ext cx="2875829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It's really not a Binary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943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Internal nodes can have any number of child nodes (i.e. unlike binary trees which can only have 0, 1, or 2)</a:t>
            </a:r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44036" name="Horizontal Scroll 3"/>
          <p:cNvSpPr>
            <a:spLocks noChangeArrowheads="1"/>
          </p:cNvSpPr>
          <p:nvPr/>
        </p:nvSpPr>
        <p:spPr bwMode="auto">
          <a:xfrm>
            <a:off x="430306" y="5917602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29206"/>
            <a:ext cx="2931855" cy="40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/>
              <a:t>Number of child nodes is limited by the implementation</a:t>
            </a:r>
          </a:p>
          <a:p>
            <a:pPr lvl="2">
              <a:defRPr/>
            </a:pPr>
            <a:r>
              <a:rPr lang="en-US"/>
              <a:t>e.g. a 3-6 B-tree has between 3 and 6 child nodes</a:t>
            </a:r>
          </a:p>
          <a:p>
            <a:endParaRPr lang="en-CA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2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47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What's the trick?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8925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All terminal leaf nodes are at the same distance from the root (i.e. depth)</a:t>
            </a:r>
          </a:p>
          <a:p>
            <a:pPr eaLnBrk="1" hangingPunct="1">
              <a:defRPr/>
            </a:pPr>
            <a:r>
              <a:rPr lang="en-US" smtClean="0"/>
              <a:t>Nodes can have multiple data items within them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00" y="1549101"/>
            <a:ext cx="3099099" cy="309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Each non-terminal node (i.e. internal node) contains data whose value is between the data in one child node and the data in the next child node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Trees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43" y="100013"/>
            <a:ext cx="3734399" cy="277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1"/>
            <a:ext cx="3581400" cy="286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Eh???</a:t>
            </a:r>
          </a:p>
        </p:txBody>
      </p:sp>
      <p:pic>
        <p:nvPicPr>
          <p:cNvPr id="46083" name="Content Placeholder 3" descr="btree-search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2648744"/>
            <a:ext cx="7905750" cy="2428875"/>
          </a:xfrm>
        </p:spPr>
      </p:pic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1447800" y="5410200"/>
            <a:ext cx="500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From: http://bluerwhite.org/btree/tree-search.gif</a:t>
            </a:r>
          </a:p>
        </p:txBody>
      </p:sp>
      <p:sp>
        <p:nvSpPr>
          <p:cNvPr id="46085" name="Horizontal Scroll 4"/>
          <p:cNvSpPr>
            <a:spLocks noChangeArrowheads="1"/>
          </p:cNvSpPr>
          <p:nvPr/>
        </p:nvSpPr>
        <p:spPr bwMode="auto">
          <a:xfrm>
            <a:off x="838200" y="5769202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724401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A B-Tree of order n is a tree where:</a:t>
            </a:r>
          </a:p>
          <a:p>
            <a:pPr lvl="1" eaLnBrk="1" hangingPunct="1">
              <a:defRPr/>
            </a:pPr>
            <a:r>
              <a:rPr lang="en-US" sz="3200" smtClean="0"/>
              <a:t>Every node has &lt;= n children.</a:t>
            </a:r>
          </a:p>
          <a:p>
            <a:pPr lvl="1" eaLnBrk="1" hangingPunct="1">
              <a:defRPr/>
            </a:pPr>
            <a:r>
              <a:rPr lang="en-US" sz="3200" smtClean="0"/>
              <a:t>Every node ( except root and leaves ) has &gt;= n/2 children.</a:t>
            </a:r>
          </a:p>
          <a:p>
            <a:pPr lvl="1" eaLnBrk="1" hangingPunct="1">
              <a:defRPr/>
            </a:pPr>
            <a:r>
              <a:rPr lang="en-US" sz="3200" smtClean="0"/>
              <a:t>The root has at least 2 children.</a:t>
            </a:r>
          </a:p>
          <a:p>
            <a:pPr eaLnBrk="1" hangingPunct="1">
              <a:defRPr/>
            </a:pPr>
            <a:endParaRPr lang="en-US" smtClean="0"/>
          </a:p>
        </p:txBody>
      </p:sp>
      <p:pic>
        <p:nvPicPr>
          <p:cNvPr id="4" name="Content Placeholder 3" descr="btree-searc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4572000"/>
            <a:ext cx="6238875" cy="191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smtClean="0"/>
              <a:t>A </a:t>
            </a:r>
            <a:r>
              <a:rPr lang="en-US"/>
              <a:t>non-leaf node with k children contains k – 1 keys</a:t>
            </a:r>
          </a:p>
          <a:p>
            <a:pPr>
              <a:defRPr/>
            </a:pPr>
            <a:r>
              <a:rPr lang="en-US"/>
              <a:t/>
            </a:r>
            <a:br>
              <a:rPr lang="en-US"/>
            </a:br>
            <a:endParaRPr lang="en-US"/>
          </a:p>
          <a:p>
            <a:endParaRPr lang="en-CA"/>
          </a:p>
        </p:txBody>
      </p:sp>
      <p:pic>
        <p:nvPicPr>
          <p:cNvPr id="4" name="Content Placeholder 3" descr="btree-searc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4038600"/>
            <a:ext cx="7905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0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"A B-tree of 10,000,000 keys with 50 keys per node never needs to retrieve more than 4 nodes to find any key." </a:t>
            </a:r>
            <a:r>
              <a:rPr lang="en-US" sz="2000" smtClean="0"/>
              <a:t>(http://www.semaphorecorp.com/btp/algo.html)</a:t>
            </a:r>
          </a:p>
        </p:txBody>
      </p:sp>
      <p:sp>
        <p:nvSpPr>
          <p:cNvPr id="48132" name="Horizontal Scroll 3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Other </a:t>
            </a:r>
            <a:r>
              <a:rPr lang="en-US" smtClean="0"/>
              <a:t>Trees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There are many other trees as well: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Radix Trees (1968)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Red-Black Trees (1972)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Octree (1980)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Splay Trees (1985)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Fusion Trees (1990)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en-CA" sz="3200" smtClean="0"/>
              <a:t>Dancing Trees (2007)</a:t>
            </a:r>
          </a:p>
          <a:p>
            <a:pPr marL="685800" indent="-685800">
              <a:buFont typeface="Arial" pitchFamily="34" charset="0"/>
              <a:buChar char="•"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... and many, many more!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Relating it back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common for the STL </a:t>
            </a:r>
          </a:p>
          <a:p>
            <a:r>
              <a:rPr lang="en-US" dirty="0" smtClean="0"/>
              <a:t>set and map</a:t>
            </a:r>
          </a:p>
          <a:p>
            <a:r>
              <a:rPr lang="en-US" dirty="0" smtClean="0"/>
              <a:t>containers to be</a:t>
            </a:r>
          </a:p>
          <a:p>
            <a:r>
              <a:rPr lang="en-US" dirty="0" smtClean="0"/>
              <a:t>implemented as</a:t>
            </a:r>
          </a:p>
          <a:p>
            <a:r>
              <a:rPr lang="en-US" dirty="0" smtClean="0"/>
              <a:t>Binary Search Trees</a:t>
            </a:r>
          </a:p>
        </p:txBody>
      </p:sp>
    </p:spTree>
    <p:extLst>
      <p:ext uri="{BB962C8B-B14F-4D97-AF65-F5344CB8AC3E}">
        <p14:creationId xmlns:p14="http://schemas.microsoft.com/office/powerpoint/2010/main" val="690878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Priority Queues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43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Priority queues are like queues, except ...</a:t>
            </a:r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2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8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is a Tree?</a:t>
            </a:r>
          </a:p>
        </p:txBody>
      </p:sp>
      <p:sp>
        <p:nvSpPr>
          <p:cNvPr id="4526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mtClean="0"/>
              <a:t>A tree is a series of elements organized in a hierarchical arrangement</a:t>
            </a:r>
          </a:p>
          <a:p>
            <a:pPr eaLnBrk="1" hangingPunct="1">
              <a:defRPr/>
            </a:pPr>
            <a:r>
              <a:rPr lang="en-US" smtClean="0"/>
              <a:t>A tree is typically sorted for speed of retrieval, not for adding or deleting data</a:t>
            </a:r>
          </a:p>
        </p:txBody>
      </p:sp>
      <p:sp>
        <p:nvSpPr>
          <p:cNvPr id="8196" name="Horizontal Scroll 3"/>
          <p:cNvSpPr>
            <a:spLocks noChangeArrowheads="1"/>
          </p:cNvSpPr>
          <p:nvPr/>
        </p:nvSpPr>
        <p:spPr bwMode="auto">
          <a:xfrm>
            <a:off x="762000" y="57150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62200"/>
            <a:ext cx="3777326" cy="288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Each element has a priority</a:t>
            </a:r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2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8" b="32518"/>
          <a:stretch/>
        </p:blipFill>
        <p:spPr bwMode="auto">
          <a:xfrm>
            <a:off x="2819400" y="3962400"/>
            <a:ext cx="5715000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12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/>
          <a:lstStyle/>
          <a:p>
            <a:r>
              <a:rPr lang="en-CA" smtClean="0"/>
              <a:t>When processing,</a:t>
            </a:r>
          </a:p>
          <a:p>
            <a:r>
              <a:rPr lang="en-CA" smtClean="0"/>
              <a:t>it’s only FIFO for</a:t>
            </a:r>
          </a:p>
          <a:p>
            <a:r>
              <a:rPr lang="en-CA" smtClean="0"/>
              <a:t>elements of the same priority</a:t>
            </a:r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2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85" y="1905000"/>
            <a:ext cx="234181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52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r>
              <a:rPr lang="en-CA" smtClean="0"/>
              <a:t>So, all elements of the</a:t>
            </a:r>
          </a:p>
          <a:p>
            <a:r>
              <a:rPr lang="en-CA" smtClean="0"/>
              <a:t>highest priority</a:t>
            </a:r>
          </a:p>
          <a:p>
            <a:r>
              <a:rPr lang="en-CA" smtClean="0"/>
              <a:t>are processed before</a:t>
            </a:r>
          </a:p>
          <a:p>
            <a:r>
              <a:rPr lang="en-CA" smtClean="0"/>
              <a:t>lower priority elements</a:t>
            </a:r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10200"/>
            <a:ext cx="1231900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19050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070798"/>
            <a:ext cx="1929429" cy="145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1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Graphs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 Computer Science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... this is </a:t>
            </a:r>
            <a:r>
              <a:rPr lang="en-US" b="1" smtClean="0"/>
              <a:t>not </a:t>
            </a:r>
            <a:r>
              <a:rPr lang="en-US" smtClean="0"/>
              <a:t>a graph:</a:t>
            </a:r>
          </a:p>
        </p:txBody>
      </p:sp>
      <p:pic>
        <p:nvPicPr>
          <p:cNvPr id="56324" name="Picture 4" descr="notA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77976"/>
            <a:ext cx="5334000" cy="411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This is a graph:</a:t>
            </a:r>
          </a:p>
          <a:p>
            <a:pPr eaLnBrk="1" hangingPunct="1">
              <a:defRPr/>
            </a:pPr>
            <a:endParaRPr lang="en-US" smtClean="0"/>
          </a:p>
        </p:txBody>
      </p:sp>
      <p:pic>
        <p:nvPicPr>
          <p:cNvPr id="57348" name="Picture 3" descr="grapht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590800"/>
            <a:ext cx="28289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Horizontal Scroll 4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... and so is this:</a:t>
            </a:r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58373" name="Horizontal Scroll 4"/>
          <p:cNvSpPr>
            <a:spLocks noChangeArrowheads="1"/>
          </p:cNvSpPr>
          <p:nvPr/>
        </p:nvSpPr>
        <p:spPr bwMode="auto">
          <a:xfrm>
            <a:off x="1066800" y="5562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80293"/>
            <a:ext cx="4953000" cy="507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n-CA" smtClean="0"/>
              <a:t>and this ...</a:t>
            </a:r>
            <a:endParaRPr lang="en-CA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32030"/>
            <a:ext cx="6553200" cy="499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CA" smtClean="0"/>
              <a:t>and this!</a:t>
            </a:r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421478" cy="4574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0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Definition: A graph is a set of nodes together with a set of edges that connect pairs of distinct nodes (with at most one edge connecting any pair of nodes)</a:t>
            </a:r>
          </a:p>
          <a:p>
            <a:pPr lvl="1" eaLnBrk="1" hangingPunct="1">
              <a:defRPr/>
            </a:pPr>
            <a:r>
              <a:rPr lang="en-US" smtClean="0"/>
              <a:t>From </a:t>
            </a:r>
            <a:r>
              <a:rPr lang="en-US" i="1" smtClean="0"/>
              <a:t>Algorithms In C </a:t>
            </a:r>
            <a:r>
              <a:rPr lang="en-US" smtClean="0"/>
              <a:t>by Robert Sedgewick (Addison-Wesley, Toronto, 1998)</a:t>
            </a:r>
          </a:p>
        </p:txBody>
      </p:sp>
      <p:sp>
        <p:nvSpPr>
          <p:cNvPr id="59396" name="Horizontal Scroll 3"/>
          <p:cNvSpPr>
            <a:spLocks noChangeArrowheads="1"/>
          </p:cNvSpPr>
          <p:nvPr/>
        </p:nvSpPr>
        <p:spPr bwMode="auto">
          <a:xfrm>
            <a:off x="609600" y="57912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Terminology</a:t>
            </a:r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371600"/>
            <a:ext cx="51054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smtClean="0"/>
              <a:t>The root is the top of the tree</a:t>
            </a:r>
          </a:p>
          <a:p>
            <a:pPr marL="0" indent="-228600">
              <a:lnSpc>
                <a:spcPct val="90000"/>
              </a:lnSpc>
              <a:defRPr/>
            </a:pPr>
            <a:endParaRPr lang="en-US" sz="2800" smtClean="0"/>
          </a:p>
          <a:p>
            <a:pPr marL="0" indent="-228600">
              <a:lnSpc>
                <a:spcPct val="90000"/>
              </a:lnSpc>
              <a:defRPr/>
            </a:pPr>
            <a:r>
              <a:rPr lang="en-US" sz="4400" smtClean="0"/>
              <a:t>There is only one root</a:t>
            </a:r>
          </a:p>
        </p:txBody>
      </p:sp>
      <p:sp>
        <p:nvSpPr>
          <p:cNvPr id="9220" name="Horizontal Scroll 3"/>
          <p:cNvSpPr>
            <a:spLocks noChangeArrowheads="1"/>
          </p:cNvSpPr>
          <p:nvPr/>
        </p:nvSpPr>
        <p:spPr bwMode="auto">
          <a:xfrm>
            <a:off x="685800" y="56388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652962"/>
            <a:ext cx="59055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Remember Assignment #4c in the C Programming course?</a:t>
            </a:r>
          </a:p>
          <a:p>
            <a:pPr marL="457200" lvl="1" indent="0" eaLnBrk="1" hangingPunct="1">
              <a:buNone/>
              <a:defRPr/>
            </a:pPr>
            <a:endParaRPr lang="en-US" smtClean="0"/>
          </a:p>
          <a:p>
            <a:pPr marL="0" indent="-228600">
              <a:defRPr/>
            </a:pPr>
            <a:r>
              <a:rPr lang="en-US" sz="4400" smtClean="0"/>
              <a:t>There's an established algorithm that exists that can find the shortest path between any two points on a graph</a:t>
            </a:r>
          </a:p>
          <a:p>
            <a:pPr lvl="1" eaLnBrk="1" hangingPunct="1">
              <a:defRPr/>
            </a:pPr>
            <a:endParaRPr lang="en-US" smtClean="0"/>
          </a:p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7" b="-247"/>
          <a:stretch/>
        </p:blipFill>
        <p:spPr bwMode="auto">
          <a:xfrm>
            <a:off x="1857375" y="1368000"/>
            <a:ext cx="542925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7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r>
              <a:rPr lang="en-US" sz="3200"/>
              <a:t>The details are left as an exercise for the reader, because I don't want that info to easily leak out to next year's </a:t>
            </a:r>
            <a:r>
              <a:rPr lang="en-US" sz="3200" smtClean="0"/>
              <a:t>group</a:t>
            </a:r>
          </a:p>
          <a:p>
            <a:pPr marL="914400" lvl="2" indent="0">
              <a:buNone/>
              <a:defRPr/>
            </a:pPr>
            <a:endParaRPr lang="en-US" sz="3200"/>
          </a:p>
          <a:p>
            <a:pPr marL="457200" lvl="1" indent="0">
              <a:buNone/>
              <a:defRPr/>
            </a:pPr>
            <a:r>
              <a:rPr lang="en-US" sz="3200"/>
              <a:t>This is in a field called Graph </a:t>
            </a:r>
            <a:r>
              <a:rPr lang="en-US" sz="3200" smtClean="0"/>
              <a:t>Theory</a:t>
            </a:r>
          </a:p>
          <a:p>
            <a:pPr marL="457200" lvl="1" indent="0">
              <a:buNone/>
              <a:defRPr/>
            </a:pPr>
            <a:endParaRPr lang="en-US" sz="3200"/>
          </a:p>
          <a:p>
            <a:pPr marL="914400" lvl="2" indent="0">
              <a:buNone/>
              <a:defRPr/>
            </a:pPr>
            <a:r>
              <a:rPr lang="en-US" sz="3200"/>
              <a:t>http://blossoms.mit.edu/videos/lessons/taking_walks_delivering_mail_introduction_graph_theory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12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http://motherboard.vice.com/read/the-simple-elegant-algorithm-that-makes-google-maps-possible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155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Other Graph Theory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Chinese postman problem</a:t>
            </a:r>
          </a:p>
          <a:p>
            <a:pPr lvl="1" eaLnBrk="1" hangingPunct="1">
              <a:defRPr/>
            </a:pPr>
            <a:r>
              <a:rPr lang="en-US" smtClean="0"/>
              <a:t>Find the shortest closed path that visits every edge of an undirected graph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343400"/>
            <a:ext cx="4476750" cy="237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Minimum spanning tree </a:t>
            </a:r>
            <a:r>
              <a:rPr lang="en-US" smtClean="0"/>
              <a:t>problem</a:t>
            </a:r>
          </a:p>
          <a:p>
            <a:pPr indent="-571500">
              <a:buFont typeface="Arial" pitchFamily="34" charset="0"/>
              <a:buChar char="•"/>
              <a:defRPr/>
            </a:pPr>
            <a:r>
              <a:rPr lang="en-US" sz="3600" smtClean="0"/>
              <a:t>Find </a:t>
            </a:r>
            <a:r>
              <a:rPr lang="en-US" sz="3600"/>
              <a:t>a series of edges such that all nodes in the graph are met and the sum of the weights of the edges is a minimum value</a:t>
            </a:r>
          </a:p>
          <a:p>
            <a:endParaRPr lang="en-CA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678456"/>
            <a:ext cx="35528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5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6781800" cy="59737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Travelling Salesman problem</a:t>
            </a:r>
          </a:p>
          <a:p>
            <a:pPr lvl="1" eaLnBrk="1" hangingPunct="1">
              <a:defRPr/>
            </a:pPr>
            <a:r>
              <a:rPr lang="en-US" smtClean="0"/>
              <a:t>Given a number of cities and the costs of travelling from any city to any other city, what is the least-cost round-trip route that visits each city exactly once and then returns to the starting city?</a:t>
            </a:r>
          </a:p>
          <a:p>
            <a:pPr eaLnBrk="1" hangingPunct="1">
              <a:defRPr/>
            </a:pPr>
            <a:endParaRPr lang="en-US" smtClean="0"/>
          </a:p>
        </p:txBody>
      </p:sp>
      <p:sp>
        <p:nvSpPr>
          <p:cNvPr id="62468" name="Horizontal Scroll 3"/>
          <p:cNvSpPr>
            <a:spLocks noChangeArrowheads="1"/>
          </p:cNvSpPr>
          <p:nvPr/>
        </p:nvSpPr>
        <p:spPr bwMode="auto">
          <a:xfrm>
            <a:off x="304800" y="5943600"/>
            <a:ext cx="1219200" cy="7620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Exam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850" y="4648200"/>
            <a:ext cx="2276254" cy="209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Sparse Matrices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What's a Sparse Matrix?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matrix can be represented by a 2-dimensional array of numbers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91000"/>
            <a:ext cx="4114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7772400" cy="5821363"/>
          </a:xfrm>
        </p:spPr>
        <p:txBody>
          <a:bodyPr/>
          <a:lstStyle/>
          <a:p>
            <a:pPr>
              <a:defRPr/>
            </a:pPr>
            <a:r>
              <a:rPr lang="en-US"/>
              <a:t>If most of the values in the matrix are identical, much space can be wasted</a:t>
            </a:r>
          </a:p>
          <a:p>
            <a:pPr lvl="1">
              <a:defRPr/>
            </a:pPr>
            <a:r>
              <a:rPr lang="en-US"/>
              <a:t>For simplicity, assume most of the values are 0</a:t>
            </a:r>
          </a:p>
          <a:p>
            <a:endParaRPr lang="en-CA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7745"/>
            <a:ext cx="5347128" cy="271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1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arse">
  <a:themeElements>
    <a:clrScheme name="Custom 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Sparse</Template>
  <TotalTime>963</TotalTime>
  <Words>2101</Words>
  <Application>Microsoft Office PowerPoint</Application>
  <PresentationFormat>On-screen Show (4:3)</PresentationFormat>
  <Paragraphs>372</Paragraphs>
  <Slides>111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2" baseType="lpstr">
      <vt:lpstr>Sparse</vt:lpstr>
      <vt:lpstr>DS</vt:lpstr>
      <vt:lpstr>Extras???</vt:lpstr>
      <vt:lpstr>PowerPoint Presentation</vt:lpstr>
      <vt:lpstr>PowerPoint Presentation</vt:lpstr>
      <vt:lpstr>Soooo ...</vt:lpstr>
      <vt:lpstr>PowerPoint Presentation</vt:lpstr>
      <vt:lpstr> Trees</vt:lpstr>
      <vt:lpstr>What is a Tree?</vt:lpstr>
      <vt:lpstr>Terminology</vt:lpstr>
      <vt:lpstr>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Structure Representation</vt:lpstr>
      <vt:lpstr>PowerPoint Presentation</vt:lpstr>
      <vt:lpstr>Example of a Tree</vt:lpstr>
      <vt:lpstr>Branching Factor</vt:lpstr>
      <vt:lpstr>PowerPoint Presentation</vt:lpstr>
      <vt:lpstr>Binary Trees</vt:lpstr>
      <vt:lpstr>PowerPoint Presentation</vt:lpstr>
      <vt:lpstr>Binary Search Trees</vt:lpstr>
      <vt:lpstr>PowerPoint Presentation</vt:lpstr>
      <vt:lpstr>Sorting the Nodes</vt:lpstr>
      <vt:lpstr>PowerPoint Presentation</vt:lpstr>
      <vt:lpstr>PowerPoint Presentation</vt:lpstr>
      <vt:lpstr>PowerPoint Presentation</vt:lpstr>
      <vt:lpstr>Binary Tree Traversal Types</vt:lpstr>
      <vt:lpstr>Recursion</vt:lpstr>
      <vt:lpstr>PowerPoint Presentation</vt:lpstr>
      <vt:lpstr>Preorder Traversal</vt:lpstr>
      <vt:lpstr>PowerPoint Presentation</vt:lpstr>
      <vt:lpstr>Inorder Traversal</vt:lpstr>
      <vt:lpstr>Postorder Traversal</vt:lpstr>
      <vt:lpstr>Level Order Traversal</vt:lpstr>
      <vt:lpstr>PowerPoint Presentation</vt:lpstr>
      <vt:lpstr>Inorder is In Order!</vt:lpstr>
      <vt:lpstr>Min and Max</vt:lpstr>
      <vt:lpstr>Lopsided Trees</vt:lpstr>
      <vt:lpstr>PowerPoint Presentation</vt:lpstr>
      <vt:lpstr>Lopsided Trees</vt:lpstr>
      <vt:lpstr>A Very Lopsided Binary Tree (from text)</vt:lpstr>
      <vt:lpstr>Balanced Trees</vt:lpstr>
      <vt:lpstr>PowerPoint Presentation</vt:lpstr>
      <vt:lpstr>PowerPoint Presentation</vt:lpstr>
      <vt:lpstr>Why Balancing?</vt:lpstr>
      <vt:lpstr>PowerPoint Presentation</vt:lpstr>
      <vt:lpstr>PowerPoint Presentation</vt:lpstr>
      <vt:lpstr>Example of  Left-balanced Binary Tree</vt:lpstr>
      <vt:lpstr>Why is Balancing a Pain?</vt:lpstr>
      <vt:lpstr>PowerPoint Presentation</vt:lpstr>
      <vt:lpstr>PowerPoint Presentation</vt:lpstr>
      <vt:lpstr>AVL Trees</vt:lpstr>
      <vt:lpstr>Balance Factor</vt:lpstr>
      <vt:lpstr>PowerPoint Presentation</vt:lpstr>
      <vt:lpstr>PowerPoint Presentation</vt:lpstr>
      <vt:lpstr>AVL Tree with Balance Factors (from text)</vt:lpstr>
      <vt:lpstr>Rotations</vt:lpstr>
      <vt:lpstr>What is a Rotation?</vt:lpstr>
      <vt:lpstr>PowerPoint Presentation</vt:lpstr>
      <vt:lpstr>Example of a Rotation  (e.g. if the inserted item is to the very left)</vt:lpstr>
      <vt:lpstr>PowerPoint Presentation</vt:lpstr>
      <vt:lpstr>B-Trees ...</vt:lpstr>
      <vt:lpstr>It's really not a Binary Tree</vt:lpstr>
      <vt:lpstr>PowerPoint Presentation</vt:lpstr>
      <vt:lpstr>What's the trick?</vt:lpstr>
      <vt:lpstr>PowerPoint Presentation</vt:lpstr>
      <vt:lpstr>Eh???</vt:lpstr>
      <vt:lpstr>PowerPoint Presentation</vt:lpstr>
      <vt:lpstr>PowerPoint Presentation</vt:lpstr>
      <vt:lpstr>Why?</vt:lpstr>
      <vt:lpstr>Other Trees</vt:lpstr>
      <vt:lpstr>PowerPoint Presentation</vt:lpstr>
      <vt:lpstr>PowerPoint Presentation</vt:lpstr>
      <vt:lpstr>Relating it back ...</vt:lpstr>
      <vt:lpstr>Priority Queues</vt:lpstr>
      <vt:lpstr>PowerPoint Presentation</vt:lpstr>
      <vt:lpstr>PowerPoint Presentation</vt:lpstr>
      <vt:lpstr>PowerPoint Presentation</vt:lpstr>
      <vt:lpstr>PowerPoint Presentation</vt:lpstr>
      <vt:lpstr>Graphs</vt:lpstr>
      <vt:lpstr>In Computer Science 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Graph Theory Issues</vt:lpstr>
      <vt:lpstr>PowerPoint Presentation</vt:lpstr>
      <vt:lpstr>PowerPoint Presentation</vt:lpstr>
      <vt:lpstr>Sparse Matrices</vt:lpstr>
      <vt:lpstr>What's a Sparse Matrix?</vt:lpstr>
      <vt:lpstr>PowerPoint Presentation</vt:lpstr>
      <vt:lpstr>PowerPoint Presentation</vt:lpstr>
      <vt:lpstr>Application of Sparse Matrix</vt:lpstr>
      <vt:lpstr>Sorting</vt:lpstr>
      <vt:lpstr>Many options,  some worse than others</vt:lpstr>
      <vt:lpstr>Efficiency</vt:lpstr>
      <vt:lpstr>PowerPoint Presentation</vt:lpstr>
      <vt:lpstr>Graphical Demonstration of Sorting</vt:lpstr>
      <vt:lpstr>Video Demo of Sorting</vt:lpstr>
      <vt:lpstr>The Bottom Line on Sorting</vt:lpstr>
      <vt:lpstr>PowerPoint Presentation</vt:lpstr>
      <vt:lpstr>PowerPoint Presentation</vt:lpstr>
      <vt:lpstr>PowerPoint Presentation</vt:lpstr>
    </vt:vector>
  </TitlesOfParts>
  <Company>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DSAD</dc:title>
  <dc:creator>Carlo Sgro</dc:creator>
  <cp:lastModifiedBy>Carlo Sgro</cp:lastModifiedBy>
  <cp:revision>80</cp:revision>
  <cp:lastPrinted>1601-01-01T00:00:00Z</cp:lastPrinted>
  <dcterms:created xsi:type="dcterms:W3CDTF">2005-02-14T23:19:54Z</dcterms:created>
  <dcterms:modified xsi:type="dcterms:W3CDTF">2015-03-23T18:20:22Z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8</vt:i4>
  </property>
</Properties>
</file>